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712" r:id="rId3"/>
    <p:sldMasterId id="2147483725" r:id="rId4"/>
    <p:sldMasterId id="2147483777" r:id="rId5"/>
    <p:sldMasterId id="2147483816" r:id="rId6"/>
    <p:sldMasterId id="2147483829" r:id="rId7"/>
    <p:sldMasterId id="2147483867" r:id="rId8"/>
    <p:sldMasterId id="2147483879" r:id="rId9"/>
  </p:sldMasterIdLst>
  <p:notesMasterIdLst>
    <p:notesMasterId r:id="rId24"/>
  </p:notesMasterIdLst>
  <p:sldIdLst>
    <p:sldId id="280" r:id="rId10"/>
    <p:sldId id="284" r:id="rId11"/>
    <p:sldId id="289" r:id="rId12"/>
    <p:sldId id="257" r:id="rId13"/>
    <p:sldId id="258" r:id="rId14"/>
    <p:sldId id="274" r:id="rId15"/>
    <p:sldId id="260" r:id="rId16"/>
    <p:sldId id="270" r:id="rId17"/>
    <p:sldId id="273" r:id="rId18"/>
    <p:sldId id="292" r:id="rId19"/>
    <p:sldId id="288" r:id="rId20"/>
    <p:sldId id="283" r:id="rId21"/>
    <p:sldId id="261" r:id="rId22"/>
    <p:sldId id="286" r:id="rId23"/>
  </p:sldIdLst>
  <p:sldSz cx="9144000" cy="6858000" type="screen4x3"/>
  <p:notesSz cx="6781800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F6A8EB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7976" autoAdjust="0"/>
    <p:restoredTop sz="94676" autoAdjust="0"/>
  </p:normalViewPr>
  <p:slideViewPr>
    <p:cSldViewPr>
      <p:cViewPr varScale="1">
        <p:scale>
          <a:sx n="72" d="100"/>
          <a:sy n="72" d="100"/>
        </p:scale>
        <p:origin x="-17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D38BCE-A4AC-488E-933C-001F195F8A27}" type="doc">
      <dgm:prSet loTypeId="urn:microsoft.com/office/officeart/2005/8/layout/vList3#2" loCatId="list" qsTypeId="urn:microsoft.com/office/officeart/2005/8/quickstyle/simple2" qsCatId="simple" csTypeId="urn:microsoft.com/office/officeart/2005/8/colors/accent1_2#2" csCatId="accent1" phldr="1"/>
      <dgm:spPr/>
    </dgm:pt>
    <dgm:pt modelId="{67C58967-F23F-4972-97B4-9C6208E5117B}">
      <dgm:prSet phldrT="[Текст]" custT="1"/>
      <dgm:spPr/>
      <dgm:t>
        <a:bodyPr/>
        <a:lstStyle/>
        <a:p>
          <a:r>
            <a:rPr lang="ru-RU" sz="1600" b="1" dirty="0" smtClean="0"/>
            <a:t>Работники учреждений культуры</a:t>
          </a:r>
          <a:endParaRPr lang="ru-RU" sz="1600" b="1" dirty="0"/>
        </a:p>
      </dgm:t>
    </dgm:pt>
    <dgm:pt modelId="{E272DAEC-3CF3-48AF-BFE1-9AAB5A1D0BBF}" type="parTrans" cxnId="{18B593ED-FA2B-4D48-A2B2-1DCDE55200C4}">
      <dgm:prSet/>
      <dgm:spPr/>
      <dgm:t>
        <a:bodyPr/>
        <a:lstStyle/>
        <a:p>
          <a:endParaRPr lang="ru-RU"/>
        </a:p>
      </dgm:t>
    </dgm:pt>
    <dgm:pt modelId="{E3AFEA8D-0D39-40AA-870B-A9C6AEFCA97E}" type="sibTrans" cxnId="{18B593ED-FA2B-4D48-A2B2-1DCDE55200C4}">
      <dgm:prSet/>
      <dgm:spPr/>
      <dgm:t>
        <a:bodyPr/>
        <a:lstStyle/>
        <a:p>
          <a:endParaRPr lang="ru-RU"/>
        </a:p>
      </dgm:t>
    </dgm:pt>
    <dgm:pt modelId="{06DC4E0B-84B4-4921-8CD0-A46E6EF08EBE}" type="pres">
      <dgm:prSet presAssocID="{FCD38BCE-A4AC-488E-933C-001F195F8A27}" presName="linearFlow" presStyleCnt="0">
        <dgm:presLayoutVars>
          <dgm:dir/>
          <dgm:resizeHandles val="exact"/>
        </dgm:presLayoutVars>
      </dgm:prSet>
      <dgm:spPr/>
    </dgm:pt>
    <dgm:pt modelId="{52A48484-7B4E-4F13-A8C0-F89760312B3E}" type="pres">
      <dgm:prSet presAssocID="{67C58967-F23F-4972-97B4-9C6208E5117B}" presName="composite" presStyleCnt="0"/>
      <dgm:spPr/>
    </dgm:pt>
    <dgm:pt modelId="{FD6EA99A-9C4C-49E8-9EC6-C2CB263A9E55}" type="pres">
      <dgm:prSet presAssocID="{67C58967-F23F-4972-97B4-9C6208E5117B}" presName="imgShp" presStyleLbl="fgImgPlace1" presStyleIdx="0" presStyleCnt="1" custScaleX="188711" custScaleY="120164" custLinFactNeighborX="80996" custLinFactNeighborY="68679"/>
      <dgm:spPr>
        <a:blipFill>
          <a:blip xmlns:r="http://schemas.openxmlformats.org/officeDocument/2006/relationships" r:embed="rId1" cstate="print">
            <a:extLst/>
          </a:blip>
          <a:srcRect/>
          <a:stretch>
            <a:fillRect l="-3000" r="-3000"/>
          </a:stretch>
        </a:blipFill>
      </dgm:spPr>
    </dgm:pt>
    <dgm:pt modelId="{C7C2D314-791F-461F-BC72-FFCCE2554BC3}" type="pres">
      <dgm:prSet presAssocID="{67C58967-F23F-4972-97B4-9C6208E5117B}" presName="txShp" presStyleLbl="node1" presStyleIdx="0" presStyleCnt="1" custLinFactNeighborX="-16683" custLinFactNeighborY="-728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B593ED-FA2B-4D48-A2B2-1DCDE55200C4}" srcId="{FCD38BCE-A4AC-488E-933C-001F195F8A27}" destId="{67C58967-F23F-4972-97B4-9C6208E5117B}" srcOrd="0" destOrd="0" parTransId="{E272DAEC-3CF3-48AF-BFE1-9AAB5A1D0BBF}" sibTransId="{E3AFEA8D-0D39-40AA-870B-A9C6AEFCA97E}"/>
    <dgm:cxn modelId="{17ACF0F9-53E9-4AC8-99F6-6B34ADA92BC8}" type="presOf" srcId="{67C58967-F23F-4972-97B4-9C6208E5117B}" destId="{C7C2D314-791F-461F-BC72-FFCCE2554BC3}" srcOrd="0" destOrd="0" presId="urn:microsoft.com/office/officeart/2005/8/layout/vList3#2"/>
    <dgm:cxn modelId="{29E61BA2-F45F-4280-A6B9-073F5C32AC1E}" type="presOf" srcId="{FCD38BCE-A4AC-488E-933C-001F195F8A27}" destId="{06DC4E0B-84B4-4921-8CD0-A46E6EF08EBE}" srcOrd="0" destOrd="0" presId="urn:microsoft.com/office/officeart/2005/8/layout/vList3#2"/>
    <dgm:cxn modelId="{2F6B6B63-3E99-4BA8-A9E9-6C7B7EEC5CE0}" type="presParOf" srcId="{06DC4E0B-84B4-4921-8CD0-A46E6EF08EBE}" destId="{52A48484-7B4E-4F13-A8C0-F89760312B3E}" srcOrd="0" destOrd="0" presId="urn:microsoft.com/office/officeart/2005/8/layout/vList3#2"/>
    <dgm:cxn modelId="{F0061D26-8779-49E2-9547-E365D092B530}" type="presParOf" srcId="{52A48484-7B4E-4F13-A8C0-F89760312B3E}" destId="{FD6EA99A-9C4C-49E8-9EC6-C2CB263A9E55}" srcOrd="0" destOrd="0" presId="urn:microsoft.com/office/officeart/2005/8/layout/vList3#2"/>
    <dgm:cxn modelId="{61C07DC2-BEF8-4998-9C69-964943840DD2}" type="presParOf" srcId="{52A48484-7B4E-4F13-A8C0-F89760312B3E}" destId="{C7C2D314-791F-461F-BC72-FFCCE2554BC3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0969C9-C3E1-4E5F-B5D8-752EAFFA66CD}" type="doc">
      <dgm:prSet loTypeId="urn:microsoft.com/office/officeart/2005/8/layout/hProcess9" loCatId="process" qsTypeId="urn:microsoft.com/office/officeart/2005/8/quickstyle/simple1#2" qsCatId="simple" csTypeId="urn:microsoft.com/office/officeart/2005/8/colors/accent1_2#3" csCatId="accent1" phldr="1"/>
      <dgm:spPr/>
    </dgm:pt>
    <dgm:pt modelId="{28F594BB-3164-44E1-AACE-1F506AC614F2}" type="pres">
      <dgm:prSet presAssocID="{F20969C9-C3E1-4E5F-B5D8-752EAFFA66CD}" presName="CompostProcess" presStyleCnt="0">
        <dgm:presLayoutVars>
          <dgm:dir/>
          <dgm:resizeHandles val="exact"/>
        </dgm:presLayoutVars>
      </dgm:prSet>
      <dgm:spPr/>
    </dgm:pt>
    <dgm:pt modelId="{DC46DE17-854A-4EA1-BCDE-CE0DA248B7B5}" type="pres">
      <dgm:prSet presAssocID="{F20969C9-C3E1-4E5F-B5D8-752EAFFA66CD}" presName="arrow" presStyleLbl="bgShp" presStyleIdx="0" presStyleCnt="1"/>
      <dgm:spPr/>
    </dgm:pt>
    <dgm:pt modelId="{6C35CDDF-6274-413D-999B-411D15E51F7A}" type="pres">
      <dgm:prSet presAssocID="{F20969C9-C3E1-4E5F-B5D8-752EAFFA66CD}" presName="linearProcess" presStyleCnt="0"/>
      <dgm:spPr/>
    </dgm:pt>
  </dgm:ptLst>
  <dgm:cxnLst>
    <dgm:cxn modelId="{AFE2CB65-C506-43C6-B125-DAFFE7ECA654}" type="presOf" srcId="{F20969C9-C3E1-4E5F-B5D8-752EAFFA66CD}" destId="{28F594BB-3164-44E1-AACE-1F506AC614F2}" srcOrd="0" destOrd="0" presId="urn:microsoft.com/office/officeart/2005/8/layout/hProcess9"/>
    <dgm:cxn modelId="{B6EC30F6-8908-42A7-8BB6-B8F88BBA5860}" type="presParOf" srcId="{28F594BB-3164-44E1-AACE-1F506AC614F2}" destId="{DC46DE17-854A-4EA1-BCDE-CE0DA248B7B5}" srcOrd="0" destOrd="0" presId="urn:microsoft.com/office/officeart/2005/8/layout/hProcess9"/>
    <dgm:cxn modelId="{906E7A04-2532-4756-8168-DC8DBAE5173C}" type="presParOf" srcId="{28F594BB-3164-44E1-AACE-1F506AC614F2}" destId="{6C35CDDF-6274-413D-999B-411D15E51F7A}" srcOrd="1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175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8C5870D-DC68-4E79-ACFB-1E03C7E0104B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7863" y="4714875"/>
            <a:ext cx="54260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175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62DF8B1-F904-4EF2-B53A-446D7BE239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39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B0CDD3-41BF-4838-8C25-54250C16122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2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53BE9C-DA6F-433B-BC25-9F5791C17BC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17F02-80AA-4B48-8CFD-A35481AB408A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526C1-1374-4615-A8FD-5FD4AF047A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C32A0-268D-46A6-92C9-42D7CD4B8862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20049-DC0F-47CE-B152-B32A39EDC7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7ACD1-DFE1-4AD5-A586-B958F25AA90A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A4A94-C312-4D1F-BA6C-AA0413D3F1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2D440B79-05F1-4A01-82FC-30225B79C9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980D9AF-2C30-4FAB-BA95-245114EFC5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2AD79C-1AF5-460E-8363-4C3AA3833604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71B8381-6154-4FB9-926F-D19389549F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816CAE8-0003-4A41-ABCE-6CB6A38938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212533F-2C4C-4279-BE57-DC6FA9DB96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25699C8-AEDD-4843-9138-152C8D034D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F46C1A6-C5E2-443F-9FC7-3A0C243BA9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96A07E6-ECB0-4E6C-8E2E-E3BA792E14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CC04C-A7AF-44CA-BBAD-2C29BFA707D8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16359-0516-439D-B7F5-459F584E61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0FA5691-B378-4E8D-98EE-85398D3B77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AFFE8A0-F093-4E97-B8CB-F806953595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C75195A-1D91-47BB-AD1F-66F7E1B96E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3F127DB2-8BAC-469A-8322-173AAD338E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0DBED2-638E-4B56-B5EE-9B775F226484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1CF3365-BB48-472F-8734-18F5E30043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6A1F2AE-A500-42DB-B734-A32F64C967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2AD79C-1AF5-460E-8363-4C3AA3833604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DE219EB-F2FB-4D93-9303-1BFBAB41FB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5A91CFB-9F62-491B-9713-C0C12627E3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A6CBC54-63AF-4268-8B70-FA69C1F11F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F0AFB15-C30F-4A9E-AF92-38426FBCE5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36950-9D12-465B-8172-77B4124EA81C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5B81E-5F7F-4C48-A807-C855CDBAA5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5A0806C-260F-4445-8CF7-5B3203CBCE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023B575-359E-4FD7-A419-425496EB474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F28BF4A-C471-4CB5-8285-31F0D4F89C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FBE28F-0284-4725-82A7-DDC76D8AC6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3CC6B6-702A-4A95-999F-4EE19482FD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A22D481A-F754-45BC-B6BA-8CFAC60695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0DBED2-638E-4B56-B5EE-9B775F226484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B4120E5-1003-4E4C-B56D-C99523DAEC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8A0528D-CD33-405A-AFBB-1784ADB98F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2AD79C-1AF5-460E-8363-4C3AA3833604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507957F-E56A-4439-AF6C-71DC89F61E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7C65866-6C8B-491D-9175-9D71925571A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28693-AD25-4238-819D-133F08D72A42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987AA-67AD-4C94-A537-6D07120B4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B47331C-7FF2-4B6C-8089-05D9074966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C89C328-8587-4785-883C-43302872D3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F7FAE4C-C2ED-478C-9F2F-F4BB266F4C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5347B06-94E5-4EA1-B734-33A6EAA36C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7C24B73-B9F6-4B35-BFF9-34BA4CA240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01AB8B2-FB79-47C3-A326-233F9451C8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B949A0D-566B-448E-96B2-55A8CA88D7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AF5A3CC5-35DF-46DA-9F01-7865268F79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0DBED2-638E-4B56-B5EE-9B775F226484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30D29B6-09D5-4050-A72B-6B46A36BF6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4F55C0-E49F-401A-B961-3A914922EC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154AE-033A-45A9-AB05-BCA2CEFC7F11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9C5A8-E4AE-488F-900B-0A0303E6E4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2AD79C-1AF5-460E-8363-4C3AA3833604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80C41C1-ACB2-4030-8747-D8E446C177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2E5B77B-8D49-4058-98D5-44FDF706F0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7DDC41A-DC8C-4224-8AE9-FDCCA631FB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B6277FC-8B56-4F11-BDDA-370C4F2702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3179220-4259-46DE-ADD3-F0151CA741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DB9F398-E411-45F5-B8C6-495F1509AF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05AEBC-39AF-4D7A-8E46-E1FB9EC5EC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ECC4209-667A-4B0F-8A3A-7C2BFAD9F8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E19A06F-FEEF-4BC0-B93E-F298F70A8E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810A503B-9D9F-4E9E-89F3-83BAA68347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BFF7C-9EE6-4ACA-8F7D-4F72F5D435DE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874BB-4076-4BA3-B835-5F07C53339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6C49820-B742-4CDA-BBC2-0D6B2B09F5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3EC5325-E5D9-4F7F-9E29-47BC83437E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B0AA83D-7AA9-42CA-B7BB-7B4A4AB1A3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7E3ECF0-90CF-4253-947B-FFDCAB2A07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ADD3CCC-E765-49AD-8140-BA6D80BB1B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CB62D27-6BDD-46F9-AD3C-7D72BE8189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D2F0C4D-D925-4B34-AEAC-F45F74DC12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BFA623E9-2A48-4613-B083-39F654B1E0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0DBED2-638E-4B56-B5EE-9B775F226484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BF93178-DBBF-4160-A6F3-D5BB871B3E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A7B4647-DA89-46E6-8977-B67CCF6218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E8BB1-FBDF-435D-8330-EF6B5B8CB319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9568D-74DF-401F-AFDB-86F06CAEFF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2AD79C-1AF5-460E-8363-4C3AA3833604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9241071-E193-47D7-8C7B-5113414D98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C7628EE-7673-4405-B64D-35B5DCEC92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6D82BED-D8FE-4DC6-AFC9-8C33876AEA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34987D0-2F2C-4659-82D0-97551CFA385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43A146A-212F-4AB9-9096-F992E081AB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0C32CAF-627B-4EDE-A3B2-26820E21AA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732746F-C09C-4DE4-A9A3-64B8F5992E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5832E8D-5D58-4956-814A-9EA8FB5303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1D775EF-FE97-431B-A356-3BB4CBE967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AD5690FA-5E84-4B38-8F18-FE2598D42C0B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117C25A2-8C12-44ED-B5C6-E79F9B4CC1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EBE6E-E9FA-41AB-8E8D-A68019E894BE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1E044-E9AB-44B0-87F1-672F8AFC3D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B2C81E6F-754E-4868-A6DE-027FFA5E5467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623B7EBD-C414-4446-BC7A-702E9E4B51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5B450D64-BBED-412A-B209-DD1D8FBB5ACD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CCE8D098-1F49-4C6D-9191-896A70B362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5E6A292D-FE2B-41F8-ADCA-F2CD3E336B9B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C47B60BD-6688-4670-B25E-B3EE8274A2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F163EC09-EF48-4A60-9A66-F6E268C48BC9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7C974A1E-FCA2-40F9-A976-551596651D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0ED08F4E-0CE9-418B-B32F-754516385875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4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6AF55FAA-7ED4-48BD-966D-9F5AB12FD5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905B0376-0EA9-4581-80B0-563F55C592FB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55AF79A5-3862-4D17-B890-BB50EEEECF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CBC49435-7A7D-4F05-B4C7-BA2D352A7290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A26F2699-68BB-4163-B395-006BA6F113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AA4ED880-A95B-4FA0-B48F-0BE45ACB5676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2A1B12DA-49C6-4286-82C8-E962AAC2EE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AD64D4D4-8C13-40A6-AD0A-65F0C122EDEF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ADDD1A4F-A03E-401D-8064-B4371BC146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fld id="{F2DCA365-9DEF-49AD-BB99-BC894BF105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701DF-0255-4230-9791-B03850593446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F0AA5-95FF-4E28-BDAA-FD230CDB50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24EF24-C4B6-4701-A26D-CB21163FCC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7C957C-6889-4194-B2EB-0A02497107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792F51F-94BE-4219-A2F9-72CD46A676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C406652-65FD-4095-84AA-3A36DDFD0F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9AB2E5B-22F0-4ED4-B89C-A1B755F9EE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D1EF096-DFCE-4C87-9F81-A48C0EA1E0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F57A7945-0F7C-487E-B562-747F8DF0FA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2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3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92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5CD87B-6BC2-46E3-AF08-78185A9B3798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2015B2-4895-470A-A7A3-FA9C0799DF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4" r:id="rId2"/>
    <p:sldLayoutId id="2147483973" r:id="rId3"/>
    <p:sldLayoutId id="2147483972" r:id="rId4"/>
    <p:sldLayoutId id="2147483971" r:id="rId5"/>
    <p:sldLayoutId id="2147483970" r:id="rId6"/>
    <p:sldLayoutId id="2147483969" r:id="rId7"/>
    <p:sldLayoutId id="2147483968" r:id="rId8"/>
    <p:sldLayoutId id="2147483967" r:id="rId9"/>
    <p:sldLayoutId id="2147483966" r:id="rId10"/>
    <p:sldLayoutId id="21474839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327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  <a:cs typeface="+mn-cs"/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20.03.2018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2C5E0596-65AC-4D55-B076-97BA8B26BE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615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5616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  <a:cs typeface="+mn-cs"/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20.03.2018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14F3ACD1-81E9-4906-9B6A-1A78D268CD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  <p:sldLayoutId id="2147483998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927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89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  <a:cs typeface="+mn-cs"/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20.03.2018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82953D8E-ED8F-44C5-97A4-00ED7DB8A1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1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22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522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  <a:cs typeface="+mn-cs"/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20.03.2018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14DFCB35-E906-43FF-A791-027638E8D0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  <p:sldLayoutId id="214748402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5551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5552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  <a:cs typeface="+mn-cs"/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20.03.2018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86DEA043-56A3-4841-A98F-BB9A944154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4767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7476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  <a:cs typeface="+mn-cs"/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20.03.2018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BEB491D8-EB50-493A-B8F0-630DE3911E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  <p:sldLayoutId id="214748404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806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9BD79A-2DCC-4BAD-8F56-61E7BA015658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ECB3A0-24CE-4D08-98EF-391F3245E6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0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9334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8DE35DF-D27E-4A79-8B30-41432499ACC0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C1BC872-96B7-4B33-A134-0FC6C97E70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8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5.xls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5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6.jpeg"/><Relationship Id="rId4" Type="http://schemas.openxmlformats.org/officeDocument/2006/relationships/oleObject" Target="../embeddings/Microsoft_Excel_97-2003_Worksheet6.xls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9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Excel_97-2003_Worksheet1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7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48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1844675"/>
            <a:ext cx="8713787" cy="2308225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ru-RU" sz="3100" b="1" smtClean="0">
                <a:solidFill>
                  <a:srgbClr val="4433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Бюджет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3100" b="1" smtClean="0">
                <a:solidFill>
                  <a:srgbClr val="4433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Быкановского</a:t>
            </a:r>
            <a:r>
              <a:rPr lang="ru-RU" sz="3100" b="1" smtClean="0">
                <a:solidFill>
                  <a:srgbClr val="4433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сельсовета Обоянского района Курской области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3100" b="1" smtClean="0">
                <a:solidFill>
                  <a:srgbClr val="4433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на 2018 год и на период 201</a:t>
            </a:r>
            <a:r>
              <a:rPr lang="ru-RU" sz="3100" b="1" smtClean="0">
                <a:solidFill>
                  <a:srgbClr val="4433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9</a:t>
            </a:r>
            <a:r>
              <a:rPr lang="ru-RU" sz="3100" b="1" smtClean="0">
                <a:solidFill>
                  <a:srgbClr val="4433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и 20</a:t>
            </a:r>
            <a:r>
              <a:rPr lang="ru-RU" sz="3100" b="1" smtClean="0">
                <a:solidFill>
                  <a:srgbClr val="4433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20</a:t>
            </a:r>
            <a:r>
              <a:rPr lang="ru-RU" sz="3100" b="1" smtClean="0">
                <a:solidFill>
                  <a:srgbClr val="4433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годов</a:t>
            </a:r>
          </a:p>
        </p:txBody>
      </p:sp>
      <p:sp>
        <p:nvSpPr>
          <p:cNvPr id="109570" name="AutoShape 7"/>
          <p:cNvSpPr>
            <a:spLocks noChangeArrowheads="1"/>
          </p:cNvSpPr>
          <p:nvPr/>
        </p:nvSpPr>
        <p:spPr bwMode="auto">
          <a:xfrm>
            <a:off x="1042988" y="260350"/>
            <a:ext cx="7127875" cy="6096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АДМИНИСТРАЦИЯ БЫКАНОВСКОГО СЕЛЬСОВЕТА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36613"/>
            <a:ext cx="9144000" cy="719137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4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Расходы бюджета </a:t>
            </a:r>
            <a:r>
              <a:rPr lang="ru-RU" sz="24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Быкановского</a:t>
            </a:r>
            <a:r>
              <a:rPr lang="ru-RU" sz="24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сельсовета </a:t>
            </a:r>
            <a:br>
              <a:rPr lang="ru-RU" sz="24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в рамках программ в 201</a:t>
            </a:r>
            <a:r>
              <a:rPr lang="ru-RU" sz="24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8</a:t>
            </a:r>
            <a:r>
              <a:rPr lang="ru-RU" sz="24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– 2020 годах, тыс.рублей</a:t>
            </a:r>
          </a:p>
        </p:txBody>
      </p:sp>
      <p:sp>
        <p:nvSpPr>
          <p:cNvPr id="129027" name="Номер слайда 1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87F435-EF4F-44AF-ADA2-499AF946C0D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  <p:graphicFrame>
        <p:nvGraphicFramePr>
          <p:cNvPr id="129081" name="Group 57"/>
          <p:cNvGraphicFramePr>
            <a:graphicFrameLocks noGrp="1"/>
          </p:cNvGraphicFramePr>
          <p:nvPr/>
        </p:nvGraphicFramePr>
        <p:xfrm>
          <a:off x="755650" y="1700213"/>
          <a:ext cx="7600950" cy="3313112"/>
        </p:xfrm>
        <a:graphic>
          <a:graphicData uri="http://schemas.openxmlformats.org/drawingml/2006/table">
            <a:tbl>
              <a:tblPr/>
              <a:tblGrid>
                <a:gridCol w="4019550"/>
                <a:gridCol w="1160463"/>
                <a:gridCol w="1262062"/>
                <a:gridCol w="1158875"/>
              </a:tblGrid>
              <a:tr h="471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 Быкановского сельсовета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 год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1752,7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1364,7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1343,8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«Развитие культуры муниципального образования «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Быкановский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 сельсовет»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1141,4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1172,6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1151,8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«Благоустройство территории муниципального образовария «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Быкановский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сельсовет»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«Энергосбережение и повышение энергетической эффективности в муниципальном образовании»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муниципальной службы в 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Быкановский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сельсовете Обоянского района курской области»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«Пожарная безопасность»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малого и среднего предпринимательства на территории муниципального образования «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Быкановский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сельсовет»»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9079" name="Picture 168" descr="kak-uluchshit-kachestvo-video-v-skayp192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3375"/>
            <a:ext cx="1619250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36255" y="452227"/>
            <a:ext cx="5612344" cy="1066800"/>
          </a:xfrm>
        </p:spPr>
        <p:txBody>
          <a:bodyPr lIns="45720" tIns="0" rIns="45720" bIns="0" anchor="b">
            <a:noAutofit/>
          </a:bodyPr>
          <a:lstStyle/>
          <a:p>
            <a:pPr eaLnBrk="1" hangingPunct="1">
              <a:defRPr/>
            </a:pP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Реализация указов Президента</a:t>
            </a:r>
            <a:b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Российской Федерации</a:t>
            </a:r>
            <a:endParaRPr lang="ru-RU" sz="24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30051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6251575" y="6556375"/>
            <a:ext cx="588963" cy="228600"/>
          </a:xfrm>
          <a:ln>
            <a:miter lim="800000"/>
            <a:headEnd/>
            <a:tailEnd/>
          </a:ln>
        </p:spPr>
        <p:txBody>
          <a:bodyPr wrap="square" lIns="0" tIns="0" rIns="0" bIns="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3BCC46-086A-46F7-A64E-2D2852B8B0F8}" type="slidenum">
              <a:rPr lang="ru-RU" sz="110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z="1100">
              <a:solidFill>
                <a:schemeClr val="tx2"/>
              </a:solidFill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-15793" y="2204178"/>
          <a:ext cx="4068073" cy="4083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хема 11"/>
          <p:cNvGraphicFramePr/>
          <p:nvPr/>
        </p:nvGraphicFramePr>
        <p:xfrm>
          <a:off x="3858023" y="2203855"/>
          <a:ext cx="4992216" cy="1674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9" name="Заголовок 7"/>
          <p:cNvSpPr txBox="1">
            <a:spLocks/>
          </p:cNvSpPr>
          <p:nvPr/>
        </p:nvSpPr>
        <p:spPr>
          <a:xfrm>
            <a:off x="36513" y="1374775"/>
            <a:ext cx="3889375" cy="1066800"/>
          </a:xfrm>
          <a:prstGeom prst="rect">
            <a:avLst/>
          </a:prstGeom>
        </p:spPr>
        <p:txBody>
          <a:bodyPr anchor="ctr"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Повышение заработной платы работников бюджетного сектора экономики</a:t>
            </a:r>
            <a:endParaRPr lang="ru-RU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pSp>
        <p:nvGrpSpPr>
          <p:cNvPr id="130054" name="Группа 19"/>
          <p:cNvGrpSpPr>
            <a:grpSpLocks/>
          </p:cNvGrpSpPr>
          <p:nvPr/>
        </p:nvGrpSpPr>
        <p:grpSpPr bwMode="auto">
          <a:xfrm>
            <a:off x="4025900" y="1971675"/>
            <a:ext cx="1266825" cy="606425"/>
            <a:chOff x="1336" y="502272"/>
            <a:chExt cx="1589158" cy="669696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1336" y="502272"/>
              <a:ext cx="1589158" cy="6696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33199" y="535582"/>
              <a:ext cx="1525432" cy="6030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100" b="1" i="1" dirty="0">
                  <a:solidFill>
                    <a:prstClr val="white"/>
                  </a:solidFill>
                </a:rPr>
                <a:t>Средняя зарплата (рублей)</a:t>
              </a:r>
            </a:p>
          </p:txBody>
        </p:sp>
      </p:grpSp>
      <p:grpSp>
        <p:nvGrpSpPr>
          <p:cNvPr id="130055" name="Группа 22"/>
          <p:cNvGrpSpPr>
            <a:grpSpLocks/>
          </p:cNvGrpSpPr>
          <p:nvPr/>
        </p:nvGrpSpPr>
        <p:grpSpPr bwMode="auto">
          <a:xfrm>
            <a:off x="5648325" y="1971675"/>
            <a:ext cx="1266825" cy="606425"/>
            <a:chOff x="1336" y="502272"/>
            <a:chExt cx="1589158" cy="669696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1336" y="502272"/>
              <a:ext cx="1589158" cy="6696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Скругленный прямоугольник 4"/>
            <p:cNvSpPr/>
            <p:nvPr/>
          </p:nvSpPr>
          <p:spPr>
            <a:xfrm>
              <a:off x="33199" y="535582"/>
              <a:ext cx="1525432" cy="6030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100" b="1" i="1" dirty="0">
                  <a:solidFill>
                    <a:prstClr val="white"/>
                  </a:solidFill>
                </a:rPr>
                <a:t>Средняя зарплата (рублей)</a:t>
              </a:r>
            </a:p>
          </p:txBody>
        </p:sp>
      </p:grpSp>
      <p:grpSp>
        <p:nvGrpSpPr>
          <p:cNvPr id="130056" name="Группа 26"/>
          <p:cNvGrpSpPr>
            <a:grpSpLocks/>
          </p:cNvGrpSpPr>
          <p:nvPr/>
        </p:nvGrpSpPr>
        <p:grpSpPr bwMode="auto">
          <a:xfrm>
            <a:off x="7329488" y="1974850"/>
            <a:ext cx="1266825" cy="604838"/>
            <a:chOff x="1336" y="502272"/>
            <a:chExt cx="1589158" cy="669696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1336" y="502272"/>
              <a:ext cx="1589158" cy="6696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Скругленный прямоугольник 4"/>
            <p:cNvSpPr/>
            <p:nvPr/>
          </p:nvSpPr>
          <p:spPr>
            <a:xfrm>
              <a:off x="33199" y="535669"/>
              <a:ext cx="1525432" cy="6029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100" b="1" i="1" dirty="0">
                  <a:solidFill>
                    <a:prstClr val="white"/>
                  </a:solidFill>
                </a:rPr>
                <a:t>Средняя зарплата (рублей)</a:t>
              </a:r>
            </a:p>
          </p:txBody>
        </p:sp>
      </p:grpSp>
      <p:sp>
        <p:nvSpPr>
          <p:cNvPr id="130057" name="TextBox 12"/>
          <p:cNvSpPr txBox="1">
            <a:spLocks noChangeArrowheads="1"/>
          </p:cNvSpPr>
          <p:nvPr/>
        </p:nvSpPr>
        <p:spPr bwMode="auto">
          <a:xfrm>
            <a:off x="4140200" y="1268413"/>
            <a:ext cx="1103313" cy="681037"/>
          </a:xfrm>
          <a:prstGeom prst="rect">
            <a:avLst/>
          </a:prstGeom>
          <a:solidFill>
            <a:schemeClr val="folHlink"/>
          </a:solidFill>
          <a:ln w="40005" algn="ctr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Trebuchet MS" pitchFamily="34" charset="0"/>
              </a:rPr>
              <a:t>201</a:t>
            </a:r>
            <a:r>
              <a:rPr lang="ru-RU">
                <a:solidFill>
                  <a:schemeClr val="bg1"/>
                </a:solidFill>
              </a:rPr>
              <a:t>8</a:t>
            </a:r>
            <a:r>
              <a:rPr lang="ru-RU">
                <a:solidFill>
                  <a:schemeClr val="bg1"/>
                </a:solidFill>
                <a:latin typeface="Trebuchet MS" pitchFamily="34" charset="0"/>
              </a:rPr>
              <a:t> год</a:t>
            </a:r>
          </a:p>
        </p:txBody>
      </p:sp>
      <p:sp>
        <p:nvSpPr>
          <p:cNvPr id="130058" name="TextBox 29"/>
          <p:cNvSpPr txBox="1">
            <a:spLocks noChangeArrowheads="1"/>
          </p:cNvSpPr>
          <p:nvPr/>
        </p:nvSpPr>
        <p:spPr bwMode="auto">
          <a:xfrm>
            <a:off x="5724525" y="1268413"/>
            <a:ext cx="1108075" cy="681037"/>
          </a:xfrm>
          <a:prstGeom prst="rect">
            <a:avLst/>
          </a:prstGeom>
          <a:solidFill>
            <a:schemeClr val="folHlink"/>
          </a:solidFill>
          <a:ln w="40005" algn="ctr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Trebuchet MS" pitchFamily="34" charset="0"/>
              </a:rPr>
              <a:t>201</a:t>
            </a:r>
            <a:r>
              <a:rPr lang="ru-RU">
                <a:solidFill>
                  <a:schemeClr val="bg1"/>
                </a:solidFill>
              </a:rPr>
              <a:t>9</a:t>
            </a:r>
            <a:r>
              <a:rPr lang="ru-RU">
                <a:solidFill>
                  <a:schemeClr val="bg1"/>
                </a:solidFill>
                <a:latin typeface="Trebuchet MS" pitchFamily="34" charset="0"/>
              </a:rPr>
              <a:t> год</a:t>
            </a:r>
          </a:p>
        </p:txBody>
      </p:sp>
      <p:sp>
        <p:nvSpPr>
          <p:cNvPr id="130059" name="TextBox 30"/>
          <p:cNvSpPr txBox="1">
            <a:spLocks noChangeArrowheads="1"/>
          </p:cNvSpPr>
          <p:nvPr/>
        </p:nvSpPr>
        <p:spPr bwMode="auto">
          <a:xfrm>
            <a:off x="7380288" y="1268413"/>
            <a:ext cx="1103312" cy="681037"/>
          </a:xfrm>
          <a:prstGeom prst="rect">
            <a:avLst/>
          </a:prstGeom>
          <a:solidFill>
            <a:schemeClr val="folHlink"/>
          </a:solidFill>
          <a:ln w="40005" algn="ctr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Trebuchet MS" pitchFamily="34" charset="0"/>
              </a:rPr>
              <a:t>2020 год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5495925" y="1268413"/>
            <a:ext cx="0" cy="5400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7192963" y="1266825"/>
            <a:ext cx="0" cy="5400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062" name="Rectangle 23"/>
          <p:cNvSpPr>
            <a:spLocks noChangeArrowheads="1"/>
          </p:cNvSpPr>
          <p:nvPr/>
        </p:nvSpPr>
        <p:spPr bwMode="auto">
          <a:xfrm>
            <a:off x="3851275" y="3357563"/>
            <a:ext cx="1203325" cy="8413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26 101,00</a:t>
            </a:r>
          </a:p>
        </p:txBody>
      </p:sp>
      <p:sp>
        <p:nvSpPr>
          <p:cNvPr id="130063" name="Rectangle 24"/>
          <p:cNvSpPr>
            <a:spLocks noChangeArrowheads="1"/>
          </p:cNvSpPr>
          <p:nvPr/>
        </p:nvSpPr>
        <p:spPr bwMode="auto">
          <a:xfrm>
            <a:off x="5580063" y="3357563"/>
            <a:ext cx="1201737" cy="8413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27432,00</a:t>
            </a:r>
          </a:p>
        </p:txBody>
      </p:sp>
      <p:sp>
        <p:nvSpPr>
          <p:cNvPr id="130064" name="Rectangle 25"/>
          <p:cNvSpPr>
            <a:spLocks noChangeArrowheads="1"/>
          </p:cNvSpPr>
          <p:nvPr/>
        </p:nvSpPr>
        <p:spPr bwMode="auto">
          <a:xfrm>
            <a:off x="7308850" y="3357563"/>
            <a:ext cx="1130300" cy="8413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28915,00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6251575" y="6556375"/>
            <a:ext cx="588963" cy="228600"/>
          </a:xfrm>
          <a:ln>
            <a:miter lim="800000"/>
            <a:headEnd/>
            <a:tailEnd/>
          </a:ln>
        </p:spPr>
        <p:txBody>
          <a:bodyPr wrap="square" lIns="0" tIns="0" rIns="0" bIns="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3C6D8E-45DE-4DA7-ABB6-22E935443DF6}" type="slidenum">
              <a:rPr lang="ru-RU" sz="110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z="1100">
              <a:solidFill>
                <a:schemeClr val="tx2"/>
              </a:solidFill>
            </a:endParaRPr>
          </a:p>
        </p:txBody>
      </p:sp>
      <p:sp>
        <p:nvSpPr>
          <p:cNvPr id="131074" name="AutoShape 6"/>
          <p:cNvSpPr>
            <a:spLocks noChangeArrowheads="1"/>
          </p:cNvSpPr>
          <p:nvPr/>
        </p:nvSpPr>
        <p:spPr bwMode="auto">
          <a:xfrm>
            <a:off x="250825" y="2420938"/>
            <a:ext cx="1871663" cy="1081087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/>
              <a:t>Развитие культуры </a:t>
            </a:r>
          </a:p>
          <a:p>
            <a:pPr algn="ctr"/>
            <a:endParaRPr lang="ru-RU" b="1"/>
          </a:p>
          <a:p>
            <a:pPr algn="ctr"/>
            <a:r>
              <a:rPr lang="ru-RU" sz="1200" b="1"/>
              <a:t>79,3%</a:t>
            </a:r>
          </a:p>
        </p:txBody>
      </p:sp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2339975" y="2420938"/>
            <a:ext cx="2016125" cy="1081087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/>
              <a:t>Развитие муниципальной</a:t>
            </a:r>
          </a:p>
          <a:p>
            <a:pPr algn="ctr"/>
            <a:r>
              <a:rPr lang="ru-RU" sz="1200" b="1"/>
              <a:t>службы</a:t>
            </a:r>
          </a:p>
          <a:p>
            <a:pPr algn="ctr"/>
            <a:r>
              <a:rPr lang="ru-RU" sz="1200" b="1"/>
              <a:t> </a:t>
            </a:r>
            <a:r>
              <a:rPr lang="ru-RU" b="1"/>
              <a:t> </a:t>
            </a:r>
          </a:p>
          <a:p>
            <a:pPr algn="ctr"/>
            <a:r>
              <a:rPr lang="ru-RU" sz="1200" b="1"/>
              <a:t>0,2%</a:t>
            </a:r>
          </a:p>
        </p:txBody>
      </p:sp>
      <p:sp>
        <p:nvSpPr>
          <p:cNvPr id="131076" name="AutoShape 8"/>
          <p:cNvSpPr>
            <a:spLocks noChangeArrowheads="1"/>
          </p:cNvSpPr>
          <p:nvPr/>
        </p:nvSpPr>
        <p:spPr bwMode="auto">
          <a:xfrm>
            <a:off x="4643438" y="2349500"/>
            <a:ext cx="2305050" cy="1152525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/>
              <a:t>Развитие малого и среднего </a:t>
            </a:r>
          </a:p>
          <a:p>
            <a:pPr algn="ctr"/>
            <a:r>
              <a:rPr lang="ru-RU" sz="1200" b="1"/>
              <a:t>Предпринимательства</a:t>
            </a:r>
          </a:p>
          <a:p>
            <a:pPr algn="ctr"/>
            <a:r>
              <a:rPr lang="ru-RU" sz="1200" b="1"/>
              <a:t>0,1%</a:t>
            </a:r>
          </a:p>
        </p:txBody>
      </p:sp>
      <p:sp>
        <p:nvSpPr>
          <p:cNvPr id="131077" name="AutoShape 10"/>
          <p:cNvSpPr>
            <a:spLocks noChangeArrowheads="1"/>
          </p:cNvSpPr>
          <p:nvPr/>
        </p:nvSpPr>
        <p:spPr bwMode="auto">
          <a:xfrm>
            <a:off x="250825" y="4292600"/>
            <a:ext cx="1800225" cy="1152525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/>
              <a:t>Благоустройство</a:t>
            </a:r>
          </a:p>
          <a:p>
            <a:pPr algn="ctr"/>
            <a:r>
              <a:rPr lang="ru-RU" sz="1200" b="1"/>
              <a:t> территории </a:t>
            </a:r>
          </a:p>
          <a:p>
            <a:pPr algn="ctr"/>
            <a:r>
              <a:rPr lang="ru-RU" sz="1200" b="1"/>
              <a:t> 18,4%</a:t>
            </a:r>
          </a:p>
        </p:txBody>
      </p:sp>
      <p:sp>
        <p:nvSpPr>
          <p:cNvPr id="131078" name="AutoShape 11"/>
          <p:cNvSpPr>
            <a:spLocks noChangeArrowheads="1"/>
          </p:cNvSpPr>
          <p:nvPr/>
        </p:nvSpPr>
        <p:spPr bwMode="auto">
          <a:xfrm>
            <a:off x="2339975" y="4365625"/>
            <a:ext cx="1944688" cy="10795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/>
              <a:t>Пожарная безопасность</a:t>
            </a:r>
          </a:p>
          <a:p>
            <a:pPr algn="ctr"/>
            <a:r>
              <a:rPr lang="ru-RU" sz="1200" b="1"/>
              <a:t>0,3%</a:t>
            </a:r>
          </a:p>
        </p:txBody>
      </p:sp>
      <p:sp>
        <p:nvSpPr>
          <p:cNvPr id="131079" name="AutoShape 14"/>
          <p:cNvSpPr>
            <a:spLocks noChangeArrowheads="1"/>
          </p:cNvSpPr>
          <p:nvPr/>
        </p:nvSpPr>
        <p:spPr bwMode="auto">
          <a:xfrm>
            <a:off x="4572000" y="4365625"/>
            <a:ext cx="2232025" cy="10414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/>
              <a:t>Развитие</a:t>
            </a:r>
          </a:p>
          <a:p>
            <a:pPr algn="ctr"/>
            <a:r>
              <a:rPr lang="ru-RU" sz="1200" b="1"/>
              <a:t> физической культуры и </a:t>
            </a:r>
          </a:p>
          <a:p>
            <a:pPr algn="ctr"/>
            <a:r>
              <a:rPr lang="ru-RU" sz="1200" b="1"/>
              <a:t>спорта</a:t>
            </a:r>
          </a:p>
          <a:p>
            <a:pPr algn="ctr"/>
            <a:r>
              <a:rPr lang="ru-RU" sz="1200" b="1"/>
              <a:t>1,5%</a:t>
            </a:r>
            <a:r>
              <a:rPr lang="ru-RU" b="1"/>
              <a:t> </a:t>
            </a:r>
          </a:p>
        </p:txBody>
      </p:sp>
      <p:sp>
        <p:nvSpPr>
          <p:cNvPr id="131080" name="AutoShape 16"/>
          <p:cNvSpPr>
            <a:spLocks noChangeArrowheads="1"/>
          </p:cNvSpPr>
          <p:nvPr/>
        </p:nvSpPr>
        <p:spPr bwMode="auto">
          <a:xfrm>
            <a:off x="250825" y="333375"/>
            <a:ext cx="8497888" cy="15113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Доля муниципальных программ в общем объеме расходов,</a:t>
            </a:r>
          </a:p>
          <a:p>
            <a:pPr algn="ctr"/>
            <a:r>
              <a:rPr lang="ru-RU" b="1"/>
              <a:t>запланированных на реализацию муниципальных программ</a:t>
            </a:r>
          </a:p>
          <a:p>
            <a:pPr algn="ctr"/>
            <a:r>
              <a:rPr lang="ru-RU" b="1"/>
              <a:t>Быкановского сельсовета в 2017 году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-252413" y="620713"/>
            <a:ext cx="8362951" cy="115252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Динамика расходов бюджета </a:t>
            </a:r>
            <a:br>
              <a:rPr lang="ru-RU" sz="2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</a:br>
            <a:r>
              <a:rPr lang="ru-RU" sz="2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Быкановского</a:t>
            </a:r>
            <a:r>
              <a:rPr lang="ru-RU" sz="2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сельсовета Обоянского района </a:t>
            </a:r>
            <a:br>
              <a:rPr lang="ru-RU" sz="2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</a:br>
            <a:r>
              <a:rPr lang="ru-RU" sz="2400" b="1" smtClean="0">
                <a:solidFill>
                  <a:srgbClr val="E46C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на культуру</a:t>
            </a:r>
            <a:endParaRPr lang="ru-RU" sz="2400" smtClean="0">
              <a:solidFill>
                <a:srgbClr val="E46C0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34147" name="Object 3"/>
          <p:cNvGraphicFramePr>
            <a:graphicFrameLocks noGrp="1"/>
          </p:cNvGraphicFramePr>
          <p:nvPr>
            <p:ph idx="1"/>
          </p:nvPr>
        </p:nvGraphicFramePr>
        <p:xfrm>
          <a:off x="39688" y="2081213"/>
          <a:ext cx="7370762" cy="4729162"/>
        </p:xfrm>
        <a:graphic>
          <a:graphicData uri="http://schemas.openxmlformats.org/presentationml/2006/ole">
            <p:oleObj spid="_x0000_s134147" name="Лист" r:id="rId3" imgW="7467705" imgH="4791071" progId="Excel.Sheet.8">
              <p:embed/>
            </p:oleObj>
          </a:graphicData>
        </a:graphic>
      </p:graphicFrame>
      <p:sp>
        <p:nvSpPr>
          <p:cNvPr id="134148" name="Номер слайда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608324-6711-4525-B2EB-6F174625875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6251575" y="6556375"/>
            <a:ext cx="588963" cy="228600"/>
          </a:xfrm>
          <a:ln>
            <a:miter lim="800000"/>
            <a:headEnd/>
            <a:tailEnd/>
          </a:ln>
        </p:spPr>
        <p:txBody>
          <a:bodyPr wrap="square" lIns="0" tIns="0" rIns="0" bIns="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AF8CC3-B45E-4CE2-A19E-95E02015234A}" type="slidenum">
              <a:rPr lang="ru-RU" sz="110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z="1100">
              <a:solidFill>
                <a:schemeClr val="tx2"/>
              </a:solidFill>
            </a:endParaRPr>
          </a:p>
        </p:txBody>
      </p:sp>
      <p:graphicFrame>
        <p:nvGraphicFramePr>
          <p:cNvPr id="132101" name="Object 5"/>
          <p:cNvGraphicFramePr>
            <a:graphicFrameLocks/>
          </p:cNvGraphicFramePr>
          <p:nvPr/>
        </p:nvGraphicFramePr>
        <p:xfrm>
          <a:off x="365125" y="1916113"/>
          <a:ext cx="8874125" cy="6069012"/>
        </p:xfrm>
        <a:graphic>
          <a:graphicData uri="http://schemas.openxmlformats.org/presentationml/2006/ole">
            <p:oleObj spid="_x0000_s132101" name="Лист" r:id="rId4" imgW="8763029" imgH="6000774" progId="Excel.Sheet.8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9388" y="2443163"/>
            <a:ext cx="1152525" cy="30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err="1"/>
              <a:t>тыс.руб</a:t>
            </a:r>
            <a:r>
              <a:rPr lang="ru-RU" sz="1400" b="1" i="1" dirty="0"/>
              <a:t>.</a:t>
            </a:r>
          </a:p>
        </p:txBody>
      </p:sp>
      <p:sp>
        <p:nvSpPr>
          <p:cNvPr id="132104" name="AutoShape 14"/>
          <p:cNvSpPr>
            <a:spLocks noChangeArrowheads="1"/>
          </p:cNvSpPr>
          <p:nvPr/>
        </p:nvSpPr>
        <p:spPr bwMode="auto">
          <a:xfrm>
            <a:off x="755650" y="836613"/>
            <a:ext cx="7777163" cy="936625"/>
          </a:xfrm>
          <a:prstGeom prst="wedgeRoundRectCallout">
            <a:avLst>
              <a:gd name="adj1" fmla="val 9991"/>
              <a:gd name="adj2" fmla="val 3576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 i="1"/>
              <a:t>Объем бюджетных ассигнований на реализацию муниципальных</a:t>
            </a:r>
          </a:p>
          <a:p>
            <a:pPr algn="ctr"/>
            <a:r>
              <a:rPr lang="ru-RU" b="1" i="1"/>
              <a:t>программ в 2018-2020 годах</a:t>
            </a:r>
          </a:p>
        </p:txBody>
      </p:sp>
      <p:pic>
        <p:nvPicPr>
          <p:cNvPr id="132105" name="Picture 16" descr="1390316433_g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325" y="3860800"/>
            <a:ext cx="2736850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6251575" y="6556375"/>
            <a:ext cx="588963" cy="228600"/>
          </a:xfrm>
          <a:ln>
            <a:miter lim="800000"/>
            <a:headEnd/>
            <a:tailEnd/>
          </a:ln>
        </p:spPr>
        <p:txBody>
          <a:bodyPr wrap="square" lIns="0" tIns="0" rIns="0" bIns="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F74053-0A7E-48AD-A0E9-51C0647735A3}" type="slidenum">
              <a:rPr lang="ru-RU" sz="110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100">
              <a:solidFill>
                <a:schemeClr val="tx2"/>
              </a:solidFill>
            </a:endParaRPr>
          </a:p>
        </p:txBody>
      </p:sp>
      <p:sp>
        <p:nvSpPr>
          <p:cNvPr id="3" name="Овал 2"/>
          <p:cNvSpPr>
            <a:spLocks noChangeArrowheads="1"/>
          </p:cNvSpPr>
          <p:nvPr/>
        </p:nvSpPr>
        <p:spPr bwMode="auto">
          <a:xfrm>
            <a:off x="2809875" y="3343275"/>
            <a:ext cx="3168650" cy="3068638"/>
          </a:xfrm>
          <a:prstGeom prst="ellipse">
            <a:avLst/>
          </a:prstGeom>
          <a:solidFill>
            <a:schemeClr val="folHlink"/>
          </a:solidFill>
          <a:ln w="40000" algn="ctr">
            <a:solidFill>
              <a:srgbClr val="862A4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177800" y="692150"/>
            <a:ext cx="2879725" cy="1512888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40000" algn="ctr">
            <a:solidFill>
              <a:srgbClr val="862A4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179388" y="2565400"/>
            <a:ext cx="2162175" cy="42926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40000" algn="ctr">
            <a:solidFill>
              <a:srgbClr val="862A4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2" name="Скругленный прямоугольник 11"/>
          <p:cNvSpPr>
            <a:spLocks noChangeArrowheads="1"/>
          </p:cNvSpPr>
          <p:nvPr/>
        </p:nvSpPr>
        <p:spPr bwMode="auto">
          <a:xfrm>
            <a:off x="6588125" y="3500438"/>
            <a:ext cx="2365375" cy="15494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40000" algn="ctr">
            <a:solidFill>
              <a:srgbClr val="862A4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10598" name="TextBox 12"/>
          <p:cNvSpPr txBox="1">
            <a:spLocks noChangeArrowheads="1"/>
          </p:cNvSpPr>
          <p:nvPr/>
        </p:nvSpPr>
        <p:spPr bwMode="auto">
          <a:xfrm>
            <a:off x="6796088" y="3716338"/>
            <a:ext cx="2024062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solidFill>
                  <a:srgbClr val="FFFFFF"/>
                </a:solidFill>
                <a:latin typeface="Trebuchet MS" pitchFamily="34" charset="0"/>
              </a:rPr>
              <a:t>Муниципальные программы </a:t>
            </a:r>
            <a:r>
              <a:rPr lang="ru-RU" sz="1600">
                <a:solidFill>
                  <a:srgbClr val="FFFFFF"/>
                </a:solidFill>
              </a:rPr>
              <a:t>Быкановского</a:t>
            </a:r>
            <a:r>
              <a:rPr lang="ru-RU" sz="1600">
                <a:solidFill>
                  <a:srgbClr val="FFFFFF"/>
                </a:solidFill>
                <a:latin typeface="Trebuchet MS" pitchFamily="34" charset="0"/>
              </a:rPr>
              <a:t> сельсовета</a:t>
            </a:r>
          </a:p>
        </p:txBody>
      </p:sp>
      <p:sp>
        <p:nvSpPr>
          <p:cNvPr id="110599" name="TextBox 14"/>
          <p:cNvSpPr txBox="1">
            <a:spLocks noChangeArrowheads="1"/>
          </p:cNvSpPr>
          <p:nvPr/>
        </p:nvSpPr>
        <p:spPr bwMode="auto">
          <a:xfrm>
            <a:off x="250825" y="2708275"/>
            <a:ext cx="2017713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solidFill>
                  <a:srgbClr val="FFFFFF"/>
                </a:solidFill>
                <a:latin typeface="Trebuchet MS" pitchFamily="34" charset="0"/>
              </a:rPr>
              <a:t>Прогноз</a:t>
            </a:r>
          </a:p>
          <a:p>
            <a:pPr algn="ctr"/>
            <a:r>
              <a:rPr lang="ru-RU" sz="1600">
                <a:solidFill>
                  <a:srgbClr val="FFFFFF"/>
                </a:solidFill>
                <a:latin typeface="Trebuchet MS" pitchFamily="34" charset="0"/>
              </a:rPr>
              <a:t>социально-</a:t>
            </a:r>
          </a:p>
          <a:p>
            <a:pPr algn="ctr"/>
            <a:r>
              <a:rPr lang="ru-RU" sz="1600">
                <a:solidFill>
                  <a:srgbClr val="FFFFFF"/>
                </a:solidFill>
                <a:latin typeface="Trebuchet MS" pitchFamily="34" charset="0"/>
              </a:rPr>
              <a:t>экономического</a:t>
            </a:r>
          </a:p>
          <a:p>
            <a:pPr algn="ctr"/>
            <a:r>
              <a:rPr lang="ru-RU" sz="1600">
                <a:solidFill>
                  <a:srgbClr val="FFFFFF"/>
                </a:solidFill>
                <a:latin typeface="Trebuchet MS" pitchFamily="34" charset="0"/>
              </a:rPr>
              <a:t>развития</a:t>
            </a:r>
          </a:p>
          <a:p>
            <a:pPr algn="ctr"/>
            <a:r>
              <a:rPr lang="ru-RU">
                <a:solidFill>
                  <a:srgbClr val="FFFFFF"/>
                </a:solidFill>
              </a:rPr>
              <a:t>Быкановского</a:t>
            </a:r>
            <a:r>
              <a:rPr lang="ru-RU" sz="1600">
                <a:solidFill>
                  <a:srgbClr val="FFFFFF"/>
                </a:solidFill>
              </a:rPr>
              <a:t> </a:t>
            </a:r>
            <a:r>
              <a:rPr lang="ru-RU" sz="1600">
                <a:solidFill>
                  <a:srgbClr val="FFFFFF"/>
                </a:solidFill>
                <a:latin typeface="Trebuchet MS" pitchFamily="34" charset="0"/>
              </a:rPr>
              <a:t>сельсовета на 201</a:t>
            </a:r>
            <a:r>
              <a:rPr lang="ru-RU" sz="1600">
                <a:solidFill>
                  <a:srgbClr val="FFFFFF"/>
                </a:solidFill>
              </a:rPr>
              <a:t>7</a:t>
            </a:r>
            <a:r>
              <a:rPr lang="ru-RU" sz="1600">
                <a:solidFill>
                  <a:srgbClr val="FFFFFF"/>
                </a:solidFill>
                <a:latin typeface="Trebuchet MS" pitchFamily="34" charset="0"/>
              </a:rPr>
              <a:t>-201</a:t>
            </a:r>
            <a:r>
              <a:rPr lang="ru-RU" sz="1600">
                <a:solidFill>
                  <a:srgbClr val="FFFFFF"/>
                </a:solidFill>
              </a:rPr>
              <a:t>9</a:t>
            </a:r>
            <a:r>
              <a:rPr lang="ru-RU" sz="1600">
                <a:solidFill>
                  <a:srgbClr val="FFFFFF"/>
                </a:solidFill>
                <a:latin typeface="Trebuchet MS" pitchFamily="34" charset="0"/>
              </a:rPr>
              <a:t> годы</a:t>
            </a:r>
          </a:p>
          <a:p>
            <a:pPr algn="ctr"/>
            <a:r>
              <a:rPr lang="ru-RU" sz="1600">
                <a:solidFill>
                  <a:srgbClr val="FFFFFF"/>
                </a:solidFill>
              </a:rPr>
              <a:t>(Постановление Администрации </a:t>
            </a:r>
            <a:r>
              <a:rPr lang="ru-RU">
                <a:solidFill>
                  <a:srgbClr val="FFFFFF"/>
                </a:solidFill>
              </a:rPr>
              <a:t>Быкановского</a:t>
            </a:r>
            <a:r>
              <a:rPr lang="ru-RU" sz="1600">
                <a:solidFill>
                  <a:srgbClr val="FFFFFF"/>
                </a:solidFill>
              </a:rPr>
              <a:t> сельсовета 01.11.2017 №77</a:t>
            </a:r>
          </a:p>
          <a:p>
            <a:pPr algn="ctr"/>
            <a:endParaRPr lang="ru-RU" sz="160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110600" name="TextBox 15"/>
          <p:cNvSpPr txBox="1">
            <a:spLocks noChangeArrowheads="1"/>
          </p:cNvSpPr>
          <p:nvPr/>
        </p:nvSpPr>
        <p:spPr bwMode="auto">
          <a:xfrm>
            <a:off x="319088" y="766763"/>
            <a:ext cx="2609850" cy="13144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solidFill>
                  <a:srgbClr val="FFFFFF"/>
                </a:solidFill>
                <a:latin typeface="Trebuchet MS" pitchFamily="34" charset="0"/>
              </a:rPr>
              <a:t>Бюджетное послание</a:t>
            </a:r>
          </a:p>
          <a:p>
            <a:pPr algn="ctr"/>
            <a:r>
              <a:rPr lang="ru-RU" sz="1600">
                <a:solidFill>
                  <a:srgbClr val="FFFFFF"/>
                </a:solidFill>
                <a:latin typeface="Trebuchet MS" pitchFamily="34" charset="0"/>
              </a:rPr>
              <a:t>Президента РФ от 03 июля 2014 года</a:t>
            </a:r>
          </a:p>
          <a:p>
            <a:pPr algn="ctr"/>
            <a:r>
              <a:rPr lang="ru-RU" sz="1600">
                <a:solidFill>
                  <a:srgbClr val="FFFFFF"/>
                </a:solidFill>
                <a:latin typeface="Trebuchet MS" pitchFamily="34" charset="0"/>
              </a:rPr>
              <a:t>«О бюджетной политике в 2015-2017 годах»</a:t>
            </a:r>
          </a:p>
        </p:txBody>
      </p:sp>
      <p:sp>
        <p:nvSpPr>
          <p:cNvPr id="110601" name="TextBox 17"/>
          <p:cNvSpPr txBox="1">
            <a:spLocks noChangeArrowheads="1"/>
          </p:cNvSpPr>
          <p:nvPr/>
        </p:nvSpPr>
        <p:spPr bwMode="auto">
          <a:xfrm>
            <a:off x="3257550" y="3613150"/>
            <a:ext cx="2303463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solidFill>
                  <a:srgbClr val="FFFFFF"/>
                </a:solidFill>
                <a:latin typeface="Trebuchet MS" pitchFamily="34" charset="0"/>
              </a:rPr>
              <a:t>Основа формирования</a:t>
            </a:r>
          </a:p>
          <a:p>
            <a:pPr algn="ctr"/>
            <a:r>
              <a:rPr lang="ru-RU" sz="1600">
                <a:solidFill>
                  <a:srgbClr val="FFFFFF"/>
                </a:solidFill>
                <a:latin typeface="Trebuchet MS" pitchFamily="34" charset="0"/>
              </a:rPr>
              <a:t>проекта бюджета </a:t>
            </a:r>
            <a:r>
              <a:rPr lang="ru-RU" sz="1600">
                <a:solidFill>
                  <a:srgbClr val="FFFFFF"/>
                </a:solidFill>
              </a:rPr>
              <a:t>Быкановского</a:t>
            </a:r>
            <a:r>
              <a:rPr lang="ru-RU" sz="1600">
                <a:solidFill>
                  <a:srgbClr val="FFFFFF"/>
                </a:solidFill>
                <a:latin typeface="Trebuchet MS" pitchFamily="34" charset="0"/>
              </a:rPr>
              <a:t> сельсовета</a:t>
            </a:r>
          </a:p>
          <a:p>
            <a:pPr algn="ctr"/>
            <a:r>
              <a:rPr lang="ru-RU" sz="1600">
                <a:solidFill>
                  <a:srgbClr val="FFFFFF"/>
                </a:solidFill>
                <a:latin typeface="Trebuchet MS" pitchFamily="34" charset="0"/>
              </a:rPr>
              <a:t>Обоянского района на 201</a:t>
            </a:r>
            <a:r>
              <a:rPr lang="ru-RU" sz="1600">
                <a:solidFill>
                  <a:srgbClr val="FFFFFF"/>
                </a:solidFill>
              </a:rPr>
              <a:t>8</a:t>
            </a:r>
            <a:r>
              <a:rPr lang="ru-RU" sz="1600">
                <a:solidFill>
                  <a:srgbClr val="FFFFFF"/>
                </a:solidFill>
                <a:latin typeface="Trebuchet MS" pitchFamily="34" charset="0"/>
              </a:rPr>
              <a:t> год и плановый период 201</a:t>
            </a:r>
            <a:r>
              <a:rPr lang="ru-RU" sz="1600">
                <a:solidFill>
                  <a:srgbClr val="FFFFFF"/>
                </a:solidFill>
              </a:rPr>
              <a:t>9</a:t>
            </a:r>
            <a:r>
              <a:rPr lang="ru-RU" sz="1600">
                <a:solidFill>
                  <a:srgbClr val="FFFFFF"/>
                </a:solidFill>
                <a:latin typeface="Trebuchet MS" pitchFamily="34" charset="0"/>
              </a:rPr>
              <a:t> и 2020 годов</a:t>
            </a:r>
          </a:p>
        </p:txBody>
      </p:sp>
      <p:sp>
        <p:nvSpPr>
          <p:cNvPr id="10" name="Скругленный прямоугольник 9"/>
          <p:cNvSpPr>
            <a:spLocks noChangeArrowheads="1"/>
          </p:cNvSpPr>
          <p:nvPr/>
        </p:nvSpPr>
        <p:spPr bwMode="auto">
          <a:xfrm>
            <a:off x="3203575" y="549275"/>
            <a:ext cx="2381250" cy="2409825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40000" algn="ctr">
            <a:solidFill>
              <a:srgbClr val="862A4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10603" name="TextBox 16"/>
          <p:cNvSpPr txBox="1">
            <a:spLocks noChangeArrowheads="1"/>
          </p:cNvSpPr>
          <p:nvPr/>
        </p:nvSpPr>
        <p:spPr bwMode="auto">
          <a:xfrm>
            <a:off x="3073400" y="766763"/>
            <a:ext cx="2597150" cy="231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36000">
            <a:spAutoFit/>
          </a:bodyPr>
          <a:lstStyle/>
          <a:p>
            <a:pPr algn="ctr"/>
            <a:r>
              <a:rPr lang="ru-RU" sz="1600">
                <a:solidFill>
                  <a:srgbClr val="FFFFFF"/>
                </a:solidFill>
                <a:latin typeface="Trebuchet MS" pitchFamily="34" charset="0"/>
              </a:rPr>
              <a:t>Основные направления бюджетной и налоговой политики </a:t>
            </a:r>
            <a:r>
              <a:rPr lang="ru-RU" sz="1600">
                <a:solidFill>
                  <a:srgbClr val="FFFFFF"/>
                </a:solidFill>
              </a:rPr>
              <a:t>Быкановского</a:t>
            </a:r>
            <a:r>
              <a:rPr lang="ru-RU" sz="1600">
                <a:solidFill>
                  <a:srgbClr val="FFFFFF"/>
                </a:solidFill>
                <a:latin typeface="Trebuchet MS" pitchFamily="34" charset="0"/>
              </a:rPr>
              <a:t> сельсовета на 201</a:t>
            </a:r>
            <a:r>
              <a:rPr lang="ru-RU" sz="1600">
                <a:solidFill>
                  <a:srgbClr val="FFFFFF"/>
                </a:solidFill>
              </a:rPr>
              <a:t>8</a:t>
            </a:r>
            <a:r>
              <a:rPr lang="ru-RU" sz="1600">
                <a:solidFill>
                  <a:srgbClr val="FFFFFF"/>
                </a:solidFill>
                <a:latin typeface="Trebuchet MS" pitchFamily="34" charset="0"/>
              </a:rPr>
              <a:t>-2020 годы (Постановление Администрации </a:t>
            </a:r>
            <a:r>
              <a:rPr lang="ru-RU">
                <a:solidFill>
                  <a:srgbClr val="FFFFFF"/>
                </a:solidFill>
              </a:rPr>
              <a:t>Быкановского</a:t>
            </a:r>
            <a:r>
              <a:rPr lang="ru-RU" sz="1600">
                <a:solidFill>
                  <a:srgbClr val="FFFFFF"/>
                </a:solidFill>
                <a:latin typeface="Trebuchet MS" pitchFamily="34" charset="0"/>
              </a:rPr>
              <a:t> сельсовета </a:t>
            </a:r>
            <a:r>
              <a:rPr lang="ru-RU" sz="1600">
                <a:solidFill>
                  <a:srgbClr val="FFFFFF"/>
                </a:solidFill>
              </a:rPr>
              <a:t>01</a:t>
            </a:r>
            <a:r>
              <a:rPr lang="ru-RU" sz="1600">
                <a:solidFill>
                  <a:srgbClr val="FFFFFF"/>
                </a:solidFill>
                <a:latin typeface="Trebuchet MS" pitchFamily="34" charset="0"/>
              </a:rPr>
              <a:t>.1</a:t>
            </a:r>
            <a:r>
              <a:rPr lang="ru-RU" sz="1600">
                <a:solidFill>
                  <a:srgbClr val="FFFFFF"/>
                </a:solidFill>
              </a:rPr>
              <a:t>1</a:t>
            </a:r>
            <a:r>
              <a:rPr lang="ru-RU" sz="1600">
                <a:solidFill>
                  <a:srgbClr val="FFFFFF"/>
                </a:solidFill>
                <a:latin typeface="Trebuchet MS" pitchFamily="34" charset="0"/>
              </a:rPr>
              <a:t>.201</a:t>
            </a:r>
            <a:r>
              <a:rPr lang="ru-RU" sz="1600">
                <a:solidFill>
                  <a:srgbClr val="FFFFFF"/>
                </a:solidFill>
              </a:rPr>
              <a:t>7</a:t>
            </a:r>
            <a:r>
              <a:rPr lang="ru-RU" sz="1600">
                <a:solidFill>
                  <a:srgbClr val="FFFFFF"/>
                </a:solidFill>
                <a:latin typeface="Trebuchet MS" pitchFamily="34" charset="0"/>
              </a:rPr>
              <a:t> №</a:t>
            </a:r>
            <a:r>
              <a:rPr lang="ru-RU" sz="1600">
                <a:solidFill>
                  <a:srgbClr val="FFFFFF"/>
                </a:solidFill>
              </a:rPr>
              <a:t>71</a:t>
            </a:r>
          </a:p>
        </p:txBody>
      </p:sp>
      <p:sp>
        <p:nvSpPr>
          <p:cNvPr id="20" name="Стрелка вниз 19"/>
          <p:cNvSpPr>
            <a:spLocks noChangeArrowheads="1"/>
          </p:cNvSpPr>
          <p:nvPr/>
        </p:nvSpPr>
        <p:spPr bwMode="auto">
          <a:xfrm rot="3756982">
            <a:off x="5720556" y="3534569"/>
            <a:ext cx="506413" cy="1120775"/>
          </a:xfrm>
          <a:prstGeom prst="downArrow">
            <a:avLst>
              <a:gd name="adj1" fmla="val 50000"/>
              <a:gd name="adj2" fmla="val 50001"/>
            </a:avLst>
          </a:prstGeom>
          <a:solidFill>
            <a:schemeClr val="folHlink"/>
          </a:solidFill>
          <a:ln w="4000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21" name="Стрелка вниз 20"/>
          <p:cNvSpPr>
            <a:spLocks noChangeArrowheads="1"/>
          </p:cNvSpPr>
          <p:nvPr/>
        </p:nvSpPr>
        <p:spPr bwMode="auto">
          <a:xfrm rot="-2003189">
            <a:off x="2532063" y="2198688"/>
            <a:ext cx="506412" cy="165735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folHlink"/>
          </a:solidFill>
          <a:ln w="400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22" name="Стрелка вниз 21"/>
          <p:cNvSpPr>
            <a:spLocks noChangeArrowheads="1"/>
          </p:cNvSpPr>
          <p:nvPr/>
        </p:nvSpPr>
        <p:spPr bwMode="auto">
          <a:xfrm rot="-3807078">
            <a:off x="2418556" y="3926682"/>
            <a:ext cx="506413" cy="1117600"/>
          </a:xfrm>
          <a:prstGeom prst="downArrow">
            <a:avLst>
              <a:gd name="adj1" fmla="val 50000"/>
              <a:gd name="adj2" fmla="val 50003"/>
            </a:avLst>
          </a:prstGeom>
          <a:solidFill>
            <a:schemeClr val="folHlink"/>
          </a:solidFill>
          <a:ln w="40000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23" name="Стрелка вниз 22"/>
          <p:cNvSpPr>
            <a:spLocks noChangeArrowheads="1"/>
          </p:cNvSpPr>
          <p:nvPr/>
        </p:nvSpPr>
        <p:spPr bwMode="auto">
          <a:xfrm rot="-1442589">
            <a:off x="3516313" y="3013075"/>
            <a:ext cx="506412" cy="768350"/>
          </a:xfrm>
          <a:prstGeom prst="downArrow">
            <a:avLst>
              <a:gd name="adj1" fmla="val 50000"/>
              <a:gd name="adj2" fmla="val 49999"/>
            </a:avLst>
          </a:prstGeom>
          <a:solidFill>
            <a:schemeClr val="folHlink"/>
          </a:solidFill>
          <a:ln w="400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6251575" y="6556375"/>
            <a:ext cx="588963" cy="228600"/>
          </a:xfrm>
          <a:ln>
            <a:miter lim="800000"/>
            <a:headEnd/>
            <a:tailEnd/>
          </a:ln>
        </p:spPr>
        <p:txBody>
          <a:bodyPr wrap="square" lIns="0" tIns="0" rIns="0" bIns="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4167C8-BA6A-4A1B-BD1A-3526C290C96F}" type="slidenum">
              <a:rPr lang="ru-RU" sz="110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z="1100">
              <a:solidFill>
                <a:schemeClr val="tx2"/>
              </a:solidFill>
            </a:endParaRPr>
          </a:p>
        </p:txBody>
      </p:sp>
      <p:sp>
        <p:nvSpPr>
          <p:cNvPr id="111618" name="Rectangle 7"/>
          <p:cNvSpPr>
            <a:spLocks noChangeArrowheads="1"/>
          </p:cNvSpPr>
          <p:nvPr/>
        </p:nvSpPr>
        <p:spPr bwMode="auto">
          <a:xfrm>
            <a:off x="684213" y="620713"/>
            <a:ext cx="7993062" cy="1203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БЮДЖЕТ НА 2018 ГОД И ПЛАНОВЫЙ ПЕРИОД 2019 И 2020 ГОДОВ </a:t>
            </a:r>
          </a:p>
          <a:p>
            <a:pPr algn="ctr"/>
            <a:r>
              <a:rPr lang="ru-RU" b="1"/>
              <a:t>НАПРАВЛЕН НА РЕШЕНИЕ СЛЕДУЮЩИХ КЛЮЧЕВЫХ ЗАДАЧ:</a:t>
            </a:r>
          </a:p>
        </p:txBody>
      </p:sp>
      <p:grpSp>
        <p:nvGrpSpPr>
          <p:cNvPr id="111619" name="Group 9"/>
          <p:cNvGrpSpPr>
            <a:grpSpLocks/>
          </p:cNvGrpSpPr>
          <p:nvPr/>
        </p:nvGrpSpPr>
        <p:grpSpPr bwMode="auto">
          <a:xfrm>
            <a:off x="323850" y="1916113"/>
            <a:ext cx="8640763" cy="865187"/>
            <a:chOff x="204" y="1162"/>
            <a:chExt cx="5443" cy="590"/>
          </a:xfrm>
        </p:grpSpPr>
        <p:sp>
          <p:nvSpPr>
            <p:cNvPr id="111632" name="Rectangle 7"/>
            <p:cNvSpPr>
              <a:spLocks noChangeArrowheads="1"/>
            </p:cNvSpPr>
            <p:nvPr/>
          </p:nvSpPr>
          <p:spPr bwMode="auto">
            <a:xfrm>
              <a:off x="204" y="1253"/>
              <a:ext cx="5443" cy="408"/>
            </a:xfrm>
            <a:prstGeom prst="rect">
              <a:avLst/>
            </a:prstGeom>
            <a:solidFill>
              <a:srgbClr val="FFFF00">
                <a:alpha val="27843"/>
              </a:srgbClr>
            </a:solidFill>
            <a:ln w="50800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633" name="AutoShape 8"/>
            <p:cNvSpPr>
              <a:spLocks noChangeArrowheads="1"/>
            </p:cNvSpPr>
            <p:nvPr/>
          </p:nvSpPr>
          <p:spPr bwMode="auto">
            <a:xfrm>
              <a:off x="295" y="1162"/>
              <a:ext cx="5261" cy="59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400" b="1"/>
                <a:t>Обеспечение устойчивости и сбалансированности бюджетной системы в целях </a:t>
              </a:r>
            </a:p>
            <a:p>
              <a:pPr algn="ctr"/>
              <a:r>
                <a:rPr lang="ru-RU" sz="1400" b="1"/>
                <a:t>гарантированного исполнения действующих и принимаемых расходных обязательств</a:t>
              </a:r>
              <a:r>
                <a:rPr lang="ru-RU"/>
                <a:t> </a:t>
              </a:r>
            </a:p>
          </p:txBody>
        </p:sp>
      </p:grpSp>
      <p:grpSp>
        <p:nvGrpSpPr>
          <p:cNvPr id="111620" name="Group 10"/>
          <p:cNvGrpSpPr>
            <a:grpSpLocks/>
          </p:cNvGrpSpPr>
          <p:nvPr/>
        </p:nvGrpSpPr>
        <p:grpSpPr bwMode="auto">
          <a:xfrm>
            <a:off x="323850" y="2852738"/>
            <a:ext cx="8640763" cy="865187"/>
            <a:chOff x="204" y="1162"/>
            <a:chExt cx="5443" cy="590"/>
          </a:xfrm>
        </p:grpSpPr>
        <p:sp>
          <p:nvSpPr>
            <p:cNvPr id="111630" name="Rectangle 11"/>
            <p:cNvSpPr>
              <a:spLocks noChangeArrowheads="1"/>
            </p:cNvSpPr>
            <p:nvPr/>
          </p:nvSpPr>
          <p:spPr bwMode="auto">
            <a:xfrm>
              <a:off x="204" y="1253"/>
              <a:ext cx="5443" cy="408"/>
            </a:xfrm>
            <a:prstGeom prst="rect">
              <a:avLst/>
            </a:prstGeom>
            <a:solidFill>
              <a:srgbClr val="FFFF00">
                <a:alpha val="27843"/>
              </a:srgbClr>
            </a:solidFill>
            <a:ln w="50800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631" name="AutoShape 12"/>
            <p:cNvSpPr>
              <a:spLocks noChangeArrowheads="1"/>
            </p:cNvSpPr>
            <p:nvPr/>
          </p:nvSpPr>
          <p:spPr bwMode="auto">
            <a:xfrm>
              <a:off x="295" y="1162"/>
              <a:ext cx="5261" cy="59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400" b="1"/>
                <a:t>Повышение эффективности бюджетной политики, в том числе за счет роста </a:t>
              </a:r>
            </a:p>
            <a:p>
              <a:pPr algn="ctr"/>
              <a:r>
                <a:rPr lang="ru-RU" sz="1400" b="1"/>
                <a:t>эффективности бюджетных расходов, обеспечения адресности </a:t>
              </a:r>
            </a:p>
            <a:p>
              <a:pPr algn="ctr"/>
              <a:r>
                <a:rPr lang="ru-RU" sz="1400" b="1"/>
                <a:t>социальной помощи, проведения структурных реформ в социальной сфере </a:t>
              </a:r>
            </a:p>
          </p:txBody>
        </p:sp>
      </p:grpSp>
      <p:grpSp>
        <p:nvGrpSpPr>
          <p:cNvPr id="111621" name="Group 13" descr="иоро"/>
          <p:cNvGrpSpPr>
            <a:grpSpLocks/>
          </p:cNvGrpSpPr>
          <p:nvPr/>
        </p:nvGrpSpPr>
        <p:grpSpPr bwMode="auto">
          <a:xfrm>
            <a:off x="323850" y="3789363"/>
            <a:ext cx="8640763" cy="865187"/>
            <a:chOff x="204" y="1162"/>
            <a:chExt cx="5443" cy="590"/>
          </a:xfrm>
        </p:grpSpPr>
        <p:sp>
          <p:nvSpPr>
            <p:cNvPr id="111628" name="Rectangle 14"/>
            <p:cNvSpPr>
              <a:spLocks noChangeArrowheads="1"/>
            </p:cNvSpPr>
            <p:nvPr/>
          </p:nvSpPr>
          <p:spPr bwMode="auto">
            <a:xfrm>
              <a:off x="204" y="1253"/>
              <a:ext cx="5443" cy="408"/>
            </a:xfrm>
            <a:prstGeom prst="rect">
              <a:avLst/>
            </a:prstGeom>
            <a:solidFill>
              <a:srgbClr val="FFFF00">
                <a:alpha val="27843"/>
              </a:srgbClr>
            </a:solidFill>
            <a:ln w="50800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629" name="AutoShape 15"/>
            <p:cNvSpPr>
              <a:spLocks noChangeArrowheads="1"/>
            </p:cNvSpPr>
            <p:nvPr/>
          </p:nvSpPr>
          <p:spPr bwMode="auto">
            <a:xfrm>
              <a:off x="295" y="1162"/>
              <a:ext cx="5261" cy="59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400" b="1"/>
                <a:t>Соответствие финансовых возможностей Быкановского сельсовета</a:t>
              </a:r>
            </a:p>
            <a:p>
              <a:pPr algn="ctr"/>
              <a:r>
                <a:rPr lang="ru-RU" sz="1400" b="1"/>
                <a:t>ключевым направлениям развития </a:t>
              </a:r>
            </a:p>
          </p:txBody>
        </p:sp>
      </p:grpSp>
      <p:grpSp>
        <p:nvGrpSpPr>
          <p:cNvPr id="111622" name="Group 16"/>
          <p:cNvGrpSpPr>
            <a:grpSpLocks/>
          </p:cNvGrpSpPr>
          <p:nvPr/>
        </p:nvGrpSpPr>
        <p:grpSpPr bwMode="auto">
          <a:xfrm>
            <a:off x="323850" y="4724400"/>
            <a:ext cx="8640763" cy="865188"/>
            <a:chOff x="204" y="1162"/>
            <a:chExt cx="5443" cy="590"/>
          </a:xfrm>
        </p:grpSpPr>
        <p:sp>
          <p:nvSpPr>
            <p:cNvPr id="111626" name="Rectangle 17"/>
            <p:cNvSpPr>
              <a:spLocks noChangeArrowheads="1"/>
            </p:cNvSpPr>
            <p:nvPr/>
          </p:nvSpPr>
          <p:spPr bwMode="auto">
            <a:xfrm>
              <a:off x="204" y="1253"/>
              <a:ext cx="5443" cy="408"/>
            </a:xfrm>
            <a:prstGeom prst="rect">
              <a:avLst/>
            </a:prstGeom>
            <a:solidFill>
              <a:srgbClr val="FFFF00">
                <a:alpha val="27843"/>
              </a:srgbClr>
            </a:solidFill>
            <a:ln w="50800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627" name="AutoShape 18"/>
            <p:cNvSpPr>
              <a:spLocks noChangeArrowheads="1"/>
            </p:cNvSpPr>
            <p:nvPr/>
          </p:nvSpPr>
          <p:spPr bwMode="auto">
            <a:xfrm>
              <a:off x="295" y="1162"/>
              <a:ext cx="5261" cy="59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400" b="1"/>
                <a:t>Повышение роли бюджетной политики для поддержки экономического роста</a:t>
              </a:r>
              <a:r>
                <a:rPr lang="ru-RU"/>
                <a:t> </a:t>
              </a:r>
            </a:p>
          </p:txBody>
        </p:sp>
      </p:grpSp>
      <p:grpSp>
        <p:nvGrpSpPr>
          <p:cNvPr id="111623" name="Group 19"/>
          <p:cNvGrpSpPr>
            <a:grpSpLocks/>
          </p:cNvGrpSpPr>
          <p:nvPr/>
        </p:nvGrpSpPr>
        <p:grpSpPr bwMode="auto">
          <a:xfrm>
            <a:off x="323850" y="5661025"/>
            <a:ext cx="8640763" cy="865188"/>
            <a:chOff x="204" y="1162"/>
            <a:chExt cx="5443" cy="590"/>
          </a:xfrm>
        </p:grpSpPr>
        <p:sp>
          <p:nvSpPr>
            <p:cNvPr id="111624" name="Rectangle 20"/>
            <p:cNvSpPr>
              <a:spLocks noChangeArrowheads="1"/>
            </p:cNvSpPr>
            <p:nvPr/>
          </p:nvSpPr>
          <p:spPr bwMode="auto">
            <a:xfrm>
              <a:off x="204" y="1253"/>
              <a:ext cx="5443" cy="408"/>
            </a:xfrm>
            <a:prstGeom prst="rect">
              <a:avLst/>
            </a:prstGeom>
            <a:solidFill>
              <a:srgbClr val="FFFF00">
                <a:alpha val="27843"/>
              </a:srgbClr>
            </a:solidFill>
            <a:ln w="50800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625" name="AutoShape 21"/>
            <p:cNvSpPr>
              <a:spLocks noChangeArrowheads="1"/>
            </p:cNvSpPr>
            <p:nvPr/>
          </p:nvSpPr>
          <p:spPr bwMode="auto">
            <a:xfrm>
              <a:off x="295" y="1162"/>
              <a:ext cx="5261" cy="59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400" b="1"/>
                <a:t>Повышение прозрачности и открытости бюджетного процесса</a:t>
              </a:r>
            </a:p>
          </p:txBody>
        </p: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D:\Users\Volzhenina\Desktop\ДЛЯ СЛАЙДОВ\budg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48680"/>
            <a:ext cx="1728192" cy="172819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5150" y="644525"/>
            <a:ext cx="7094538" cy="128428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0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Основные параметры решения </a:t>
            </a:r>
            <a:br>
              <a:rPr lang="ru-RU" sz="20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«О бюджете </a:t>
            </a:r>
            <a:r>
              <a:rPr lang="ru-RU" sz="20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Быкановского</a:t>
            </a:r>
            <a:r>
              <a:rPr lang="ru-RU" sz="20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сельсовета Обоянского района на 2018 год и плановый период 2019 и 2020 годов»</a:t>
            </a:r>
          </a:p>
        </p:txBody>
      </p:sp>
      <p:graphicFrame>
        <p:nvGraphicFramePr>
          <p:cNvPr id="112693" name="Group 53"/>
          <p:cNvGraphicFramePr>
            <a:graphicFrameLocks noGrp="1"/>
          </p:cNvGraphicFramePr>
          <p:nvPr>
            <p:ph idx="4294967295"/>
          </p:nvPr>
        </p:nvGraphicFramePr>
        <p:xfrm>
          <a:off x="595313" y="2349500"/>
          <a:ext cx="8001000" cy="4175125"/>
        </p:xfrm>
        <a:graphic>
          <a:graphicData uri="http://schemas.openxmlformats.org/drawingml/2006/table">
            <a:tbl>
              <a:tblPr/>
              <a:tblGrid>
                <a:gridCol w="4105275"/>
                <a:gridCol w="1322387"/>
                <a:gridCol w="1320800"/>
                <a:gridCol w="1252538"/>
              </a:tblGrid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Доходы, всего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2944,9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2905,4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2887,3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из них: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Налоговые и неналоговые доходы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2566,9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2566,3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2566,9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Безвозмездные поступления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378,0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339,0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320,4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II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Расходы, всего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2944,9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2905,4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2887,3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III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Дефицит (-), профицит (+)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VI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Источники финансирования дефицита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690" name="Text Box 116"/>
          <p:cNvSpPr txBox="1">
            <a:spLocks noChangeArrowheads="1"/>
          </p:cNvSpPr>
          <p:nvPr/>
        </p:nvSpPr>
        <p:spPr bwMode="auto">
          <a:xfrm>
            <a:off x="7380288" y="1916113"/>
            <a:ext cx="1512887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345" tIns="44173" rIns="88345" bIns="44173">
            <a:spAutoFit/>
          </a:bodyPr>
          <a:lstStyle/>
          <a:p>
            <a:pPr defTabSz="884238"/>
            <a:r>
              <a:rPr lang="ru-RU" sz="1600">
                <a:solidFill>
                  <a:srgbClr val="000000"/>
                </a:solidFill>
                <a:latin typeface="Arial Cyr" pitchFamily="34" charset="0"/>
                <a:cs typeface="Arial Cyr" pitchFamily="34" charset="0"/>
              </a:rPr>
              <a:t>(тыс. рублей)</a:t>
            </a:r>
          </a:p>
        </p:txBody>
      </p:sp>
      <p:sp>
        <p:nvSpPr>
          <p:cNvPr id="121908" name="Номер слайда 10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EA4DD3-48D9-42D3-939C-EEDB24F9C20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883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19125" y="1989138"/>
          <a:ext cx="8347075" cy="4706937"/>
        </p:xfrm>
        <a:graphic>
          <a:graphicData uri="http://schemas.openxmlformats.org/presentationml/2006/ole">
            <p:oleObj spid="_x0000_s122883" name="Лист" r:id="rId4" imgW="8343738" imgH="4705214" progId="Excel.Sheet.8">
              <p:embed/>
            </p:oleObj>
          </a:graphicData>
        </a:graphic>
      </p:graphicFrame>
      <p:sp>
        <p:nvSpPr>
          <p:cNvPr id="2" name="Номер слайда 33"/>
          <p:cNvSpPr>
            <a:spLocks noGrp="1"/>
          </p:cNvSpPr>
          <p:nvPr>
            <p:ph type="sldNum" sz="quarter" idx="12"/>
          </p:nvPr>
        </p:nvSpPr>
        <p:spPr bwMode="auto">
          <a:xfrm>
            <a:off x="6251575" y="6556375"/>
            <a:ext cx="588963" cy="228600"/>
          </a:xfrm>
          <a:ln>
            <a:miter lim="800000"/>
            <a:headEnd/>
            <a:tailEnd/>
          </a:ln>
        </p:spPr>
        <p:txBody>
          <a:bodyPr wrap="square" lIns="0" tIns="0" rIns="0" bIns="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527284-8574-4568-BED9-6DF09CE8179E}" type="slidenum">
              <a:rPr lang="ru-RU" sz="110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z="1100">
              <a:solidFill>
                <a:schemeClr val="tx2"/>
              </a:solidFill>
            </a:endParaRPr>
          </a:p>
        </p:txBody>
      </p:sp>
      <p:sp>
        <p:nvSpPr>
          <p:cNvPr id="122885" name="Rectangle 4"/>
          <p:cNvSpPr>
            <a:spLocks noChangeArrowheads="1"/>
          </p:cNvSpPr>
          <p:nvPr/>
        </p:nvSpPr>
        <p:spPr bwMode="auto">
          <a:xfrm>
            <a:off x="430213" y="2170113"/>
            <a:ext cx="154781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 b="1">
                <a:solidFill>
                  <a:srgbClr val="000000"/>
                </a:solidFill>
              </a:rPr>
              <a:t>тыс. рублей</a:t>
            </a:r>
          </a:p>
        </p:txBody>
      </p:sp>
      <p:sp>
        <p:nvSpPr>
          <p:cNvPr id="122886" name="Text Box 19"/>
          <p:cNvSpPr txBox="1">
            <a:spLocks noChangeArrowheads="1"/>
          </p:cNvSpPr>
          <p:nvPr/>
        </p:nvSpPr>
        <p:spPr bwMode="auto">
          <a:xfrm>
            <a:off x="3419475" y="3573463"/>
            <a:ext cx="12969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00"/>
                </a:solidFill>
              </a:rPr>
              <a:t>2468,1</a:t>
            </a:r>
          </a:p>
        </p:txBody>
      </p:sp>
      <p:sp>
        <p:nvSpPr>
          <p:cNvPr id="122887" name="Text Box 20"/>
          <p:cNvSpPr txBox="1">
            <a:spLocks noChangeArrowheads="1"/>
          </p:cNvSpPr>
          <p:nvPr/>
        </p:nvSpPr>
        <p:spPr bwMode="auto">
          <a:xfrm>
            <a:off x="1863725" y="2506663"/>
            <a:ext cx="1223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00"/>
                </a:solidFill>
              </a:rPr>
              <a:t>3192,2</a:t>
            </a:r>
          </a:p>
          <a:p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22888" name="Text Box 19"/>
          <p:cNvSpPr txBox="1">
            <a:spLocks noChangeArrowheads="1"/>
          </p:cNvSpPr>
          <p:nvPr/>
        </p:nvSpPr>
        <p:spPr bwMode="auto">
          <a:xfrm>
            <a:off x="5092700" y="3584575"/>
            <a:ext cx="12969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00"/>
                </a:solidFill>
              </a:rPr>
              <a:t>2289,8</a:t>
            </a:r>
          </a:p>
        </p:txBody>
      </p:sp>
      <p:sp>
        <p:nvSpPr>
          <p:cNvPr id="122889" name="Text Box 19"/>
          <p:cNvSpPr txBox="1">
            <a:spLocks noChangeArrowheads="1"/>
          </p:cNvSpPr>
          <p:nvPr/>
        </p:nvSpPr>
        <p:spPr bwMode="auto">
          <a:xfrm>
            <a:off x="6899275" y="3709988"/>
            <a:ext cx="12969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00"/>
                </a:solidFill>
              </a:rPr>
              <a:t>2290,5</a:t>
            </a:r>
          </a:p>
        </p:txBody>
      </p:sp>
      <p:sp>
        <p:nvSpPr>
          <p:cNvPr id="122890" name="AutoShape 16"/>
          <p:cNvSpPr>
            <a:spLocks noChangeArrowheads="1"/>
          </p:cNvSpPr>
          <p:nvPr/>
        </p:nvSpPr>
        <p:spPr bwMode="auto">
          <a:xfrm>
            <a:off x="468313" y="620713"/>
            <a:ext cx="8280400" cy="1008062"/>
          </a:xfrm>
          <a:prstGeom prst="flowChartProcess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chemeClr val="bg1"/>
                </a:solidFill>
              </a:rPr>
              <a:t>Динамика доходов бюджета</a:t>
            </a:r>
          </a:p>
          <a:p>
            <a:pPr algn="ctr"/>
            <a:r>
              <a:rPr lang="ru-RU" sz="2000" b="1">
                <a:solidFill>
                  <a:schemeClr val="bg1"/>
                </a:solidFill>
              </a:rPr>
              <a:t> Быкановского сельсовета Обоянского района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Номер слайда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7EA092-4CF6-460F-8003-28E0741DDBB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  <p:graphicFrame>
        <p:nvGraphicFramePr>
          <p:cNvPr id="124931" name="Object 3"/>
          <p:cNvGraphicFramePr>
            <a:graphicFrameLocks noGrp="1"/>
          </p:cNvGraphicFramePr>
          <p:nvPr>
            <p:ph type="chart" idx="1"/>
          </p:nvPr>
        </p:nvGraphicFramePr>
        <p:xfrm>
          <a:off x="920750" y="1200150"/>
          <a:ext cx="7205663" cy="4640263"/>
        </p:xfrm>
        <a:graphic>
          <a:graphicData uri="http://schemas.openxmlformats.org/presentationml/2006/ole">
            <p:oleObj spid="_x0000_s124931" name="Лист" r:id="rId3" imgW="8534465" imgH="5496025" progId="Excel.Sheet.8">
              <p:embed/>
            </p:oleObj>
          </a:graphicData>
        </a:graphic>
      </p:graphicFrame>
      <p:pic>
        <p:nvPicPr>
          <p:cNvPr id="124933" name="Picture 8" descr="97e02b0b058d46c7fd4f51472672b19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8913"/>
            <a:ext cx="1692275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765175"/>
            <a:ext cx="9036050" cy="10668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0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Безвозмездные поступления в бюджет</a:t>
            </a:r>
            <a:br>
              <a:rPr lang="ru-RU" sz="30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0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Быкановского</a:t>
            </a:r>
            <a:r>
              <a:rPr lang="ru-RU" sz="30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сельсовета Обоянского района</a:t>
            </a:r>
          </a:p>
        </p:txBody>
      </p:sp>
      <p:sp>
        <p:nvSpPr>
          <p:cNvPr id="125959" name="Text Box 116"/>
          <p:cNvSpPr txBox="1">
            <a:spLocks noChangeArrowheads="1"/>
          </p:cNvSpPr>
          <p:nvPr/>
        </p:nvSpPr>
        <p:spPr bwMode="auto">
          <a:xfrm>
            <a:off x="827088" y="2060575"/>
            <a:ext cx="165735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345" tIns="44173" rIns="88345" bIns="44173">
            <a:spAutoFit/>
          </a:bodyPr>
          <a:lstStyle/>
          <a:p>
            <a:pPr defTabSz="884238"/>
            <a:r>
              <a:rPr lang="ru-RU" sz="1600" b="1">
                <a:solidFill>
                  <a:srgbClr val="000000"/>
                </a:solidFill>
                <a:latin typeface="Arial Cyr" pitchFamily="34" charset="0"/>
                <a:cs typeface="Arial Cyr" pitchFamily="34" charset="0"/>
              </a:rPr>
              <a:t>(тыс. рублей)</a:t>
            </a:r>
          </a:p>
        </p:txBody>
      </p:sp>
      <p:graphicFrame>
        <p:nvGraphicFramePr>
          <p:cNvPr id="125957" name="Object 5"/>
          <p:cNvGraphicFramePr>
            <a:graphicFrameLocks noGrp="1"/>
          </p:cNvGraphicFramePr>
          <p:nvPr>
            <p:ph idx="1"/>
          </p:nvPr>
        </p:nvGraphicFramePr>
        <p:xfrm>
          <a:off x="107950" y="2339975"/>
          <a:ext cx="7958138" cy="4518025"/>
        </p:xfrm>
        <a:graphic>
          <a:graphicData uri="http://schemas.openxmlformats.org/presentationml/2006/ole">
            <p:oleObj spid="_x0000_s125957" name="Лист" r:id="rId3" imgW="8086603" imgH="4590866" progId="Excel.Sheet.8">
              <p:embed/>
            </p:oleObj>
          </a:graphicData>
        </a:graphic>
      </p:graphicFrame>
      <p:sp>
        <p:nvSpPr>
          <p:cNvPr id="2" name="Номер слайда 1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CACF01-DBE9-4182-B631-900F4D2C165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7950" y="476250"/>
            <a:ext cx="9036050" cy="108108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4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расходов бюджета </a:t>
            </a:r>
            <a:r>
              <a:rPr lang="ru-RU" sz="24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Быкановского</a:t>
            </a:r>
            <a:r>
              <a:rPr lang="ru-RU" sz="24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сельсовета Обоянс</a:t>
            </a:r>
            <a:r>
              <a:rPr lang="ru-RU" sz="24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</a:t>
            </a:r>
            <a:r>
              <a:rPr lang="ru-RU" sz="24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ого района </a:t>
            </a:r>
            <a:br>
              <a:rPr lang="ru-RU" sz="24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201</a:t>
            </a:r>
            <a:r>
              <a:rPr lang="ru-RU" sz="24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8</a:t>
            </a:r>
            <a:r>
              <a:rPr lang="ru-RU" sz="24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-2020 годах</a:t>
            </a:r>
            <a:endParaRPr lang="ru-RU" sz="2400" smtClean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graphicFrame>
        <p:nvGraphicFramePr>
          <p:cNvPr id="126979" name="Object 3"/>
          <p:cNvGraphicFramePr>
            <a:graphicFrameLocks noGrp="1"/>
          </p:cNvGraphicFramePr>
          <p:nvPr>
            <p:ph idx="1"/>
          </p:nvPr>
        </p:nvGraphicFramePr>
        <p:xfrm>
          <a:off x="1012825" y="1878013"/>
          <a:ext cx="6494463" cy="4329112"/>
        </p:xfrm>
        <a:graphic>
          <a:graphicData uri="http://schemas.openxmlformats.org/presentationml/2006/ole">
            <p:oleObj spid="_x0000_s126979" name="Лист" r:id="rId3" imgW="9086956" imgH="6057756" progId="Excel.Sheet.8">
              <p:embed/>
            </p:oleObj>
          </a:graphicData>
        </a:graphic>
      </p:graphicFrame>
      <p:sp>
        <p:nvSpPr>
          <p:cNvPr id="126980" name="Номер слайда 1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C66B79-7F42-4660-81E3-D2524113849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5175"/>
            <a:ext cx="9144000" cy="71913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4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Расходы бюджета </a:t>
            </a:r>
            <a:r>
              <a:rPr lang="ru-RU" sz="24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Быкановского</a:t>
            </a:r>
            <a:r>
              <a:rPr lang="ru-RU" sz="24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сельсовета </a:t>
            </a:r>
            <a:br>
              <a:rPr lang="ru-RU" sz="24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по разделам в 201</a:t>
            </a:r>
            <a:r>
              <a:rPr lang="ru-RU" sz="24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8</a:t>
            </a:r>
            <a:r>
              <a:rPr lang="ru-RU" sz="24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– 2020 годах, тыс.рублей</a:t>
            </a:r>
          </a:p>
        </p:txBody>
      </p:sp>
      <p:sp>
        <p:nvSpPr>
          <p:cNvPr id="128003" name="Номер слайда 1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E14FEC-76CF-4DC3-9745-174B89D88F0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  <p:graphicFrame>
        <p:nvGraphicFramePr>
          <p:cNvPr id="128079" name="Group 79"/>
          <p:cNvGraphicFramePr>
            <a:graphicFrameLocks noGrp="1"/>
          </p:cNvGraphicFramePr>
          <p:nvPr/>
        </p:nvGraphicFramePr>
        <p:xfrm>
          <a:off x="1331913" y="1628775"/>
          <a:ext cx="6696075" cy="3798888"/>
        </p:xfrm>
        <a:graphic>
          <a:graphicData uri="http://schemas.openxmlformats.org/drawingml/2006/table">
            <a:tbl>
              <a:tblPr/>
              <a:tblGrid>
                <a:gridCol w="2857500"/>
                <a:gridCol w="1100137"/>
                <a:gridCol w="874713"/>
                <a:gridCol w="877887"/>
                <a:gridCol w="985838"/>
              </a:tblGrid>
              <a:tr h="747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Наименование  расходов  Зоринского сельсовета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«Общегосударственные вопросы»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1496,4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1370,4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1469,4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1469,4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«Национальная оборона»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73,3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«Национальная безопасность и правоохранительная деятельность»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«Национальная экономика»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«Жилищно-коммунальное хозяйство»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460,7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«Образование»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«Культура, кинематография»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1141,4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1172,6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1151,8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3486,4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2944,9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2905,4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2887,3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8071" name="Picture 95" descr="Скачать перо и чернильница картинки и фото на телефон бесплат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3375"/>
            <a:ext cx="1476375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2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2607</TotalTime>
  <Words>537</Words>
  <Application>Microsoft Office PowerPoint</Application>
  <PresentationFormat>On-screen Show (4:3)</PresentationFormat>
  <Paragraphs>212</Paragraphs>
  <Slides>14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Шаблон оформления</vt:lpstr>
      </vt:variant>
      <vt:variant>
        <vt:i4>94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19" baseType="lpstr">
      <vt:lpstr>Arial</vt:lpstr>
      <vt:lpstr>Calibri</vt:lpstr>
      <vt:lpstr>Trebuchet MS</vt:lpstr>
      <vt:lpstr>Georgia</vt:lpstr>
      <vt:lpstr>Wingdings 2</vt:lpstr>
      <vt:lpstr>Franklin Gothic Medium</vt:lpstr>
      <vt:lpstr>Franklin Gothic Book</vt:lpstr>
      <vt:lpstr>Wingdings</vt:lpstr>
      <vt:lpstr>Arial Cyr</vt:lpstr>
      <vt:lpstr>Times New Roman</vt:lpstr>
      <vt:lpstr>Тема Office</vt:lpstr>
      <vt:lpstr>1_Городская</vt:lpstr>
      <vt:lpstr>4_Городская</vt:lpstr>
      <vt:lpstr>5_Городская</vt:lpstr>
      <vt:lpstr>9_Городская</vt:lpstr>
      <vt:lpstr>12_Городская</vt:lpstr>
      <vt:lpstr>13_Городская</vt:lpstr>
      <vt:lpstr>Трек</vt:lpstr>
      <vt:lpstr>Изящная</vt:lpstr>
      <vt:lpstr>1_Городская</vt:lpstr>
      <vt:lpstr>1_Городская</vt:lpstr>
      <vt:lpstr>1_Городская</vt:lpstr>
      <vt:lpstr>1_Городская</vt:lpstr>
      <vt:lpstr>1_Городская</vt:lpstr>
      <vt:lpstr>1_Городская</vt:lpstr>
      <vt:lpstr>1_Городская</vt:lpstr>
      <vt:lpstr>1_Городская</vt:lpstr>
      <vt:lpstr>1_Городская</vt:lpstr>
      <vt:lpstr>1_Городская</vt:lpstr>
      <vt:lpstr>1_Городская</vt:lpstr>
      <vt:lpstr>4_Городская</vt:lpstr>
      <vt:lpstr>4_Городская</vt:lpstr>
      <vt:lpstr>4_Городская</vt:lpstr>
      <vt:lpstr>4_Городская</vt:lpstr>
      <vt:lpstr>4_Городская</vt:lpstr>
      <vt:lpstr>4_Городская</vt:lpstr>
      <vt:lpstr>4_Городская</vt:lpstr>
      <vt:lpstr>4_Городская</vt:lpstr>
      <vt:lpstr>4_Городская</vt:lpstr>
      <vt:lpstr>4_Городская</vt:lpstr>
      <vt:lpstr>4_Городская</vt:lpstr>
      <vt:lpstr>4_Городская</vt:lpstr>
      <vt:lpstr>5_Городская</vt:lpstr>
      <vt:lpstr>5_Городская</vt:lpstr>
      <vt:lpstr>5_Городская</vt:lpstr>
      <vt:lpstr>5_Городская</vt:lpstr>
      <vt:lpstr>5_Городская</vt:lpstr>
      <vt:lpstr>5_Городская</vt:lpstr>
      <vt:lpstr>5_Городская</vt:lpstr>
      <vt:lpstr>5_Городская</vt:lpstr>
      <vt:lpstr>5_Городская</vt:lpstr>
      <vt:lpstr>5_Городская</vt:lpstr>
      <vt:lpstr>5_Городская</vt:lpstr>
      <vt:lpstr>5_Городская</vt:lpstr>
      <vt:lpstr>9_Городская</vt:lpstr>
      <vt:lpstr>9_Городская</vt:lpstr>
      <vt:lpstr>9_Городская</vt:lpstr>
      <vt:lpstr>9_Городская</vt:lpstr>
      <vt:lpstr>9_Городская</vt:lpstr>
      <vt:lpstr>9_Городская</vt:lpstr>
      <vt:lpstr>9_Городская</vt:lpstr>
      <vt:lpstr>9_Городская</vt:lpstr>
      <vt:lpstr>9_Городская</vt:lpstr>
      <vt:lpstr>9_Городская</vt:lpstr>
      <vt:lpstr>9_Городская</vt:lpstr>
      <vt:lpstr>9_Городская</vt:lpstr>
      <vt:lpstr>12_Городская</vt:lpstr>
      <vt:lpstr>12_Городская</vt:lpstr>
      <vt:lpstr>12_Городская</vt:lpstr>
      <vt:lpstr>12_Городская</vt:lpstr>
      <vt:lpstr>12_Городская</vt:lpstr>
      <vt:lpstr>12_Городская</vt:lpstr>
      <vt:lpstr>12_Городская</vt:lpstr>
      <vt:lpstr>12_Городская</vt:lpstr>
      <vt:lpstr>13_Городская</vt:lpstr>
      <vt:lpstr>13_Городская</vt:lpstr>
      <vt:lpstr>13_Городская</vt:lpstr>
      <vt:lpstr>13_Городская</vt:lpstr>
      <vt:lpstr>13_Городская</vt:lpstr>
      <vt:lpstr>13_Городская</vt:lpstr>
      <vt:lpstr>13_Городская</vt:lpstr>
      <vt:lpstr>13_Городская</vt:lpstr>
      <vt:lpstr>13_Городская</vt:lpstr>
      <vt:lpstr>13_Городская</vt:lpstr>
      <vt:lpstr>13_Городская</vt:lpstr>
      <vt:lpstr>13_Городская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Изящная</vt:lpstr>
      <vt:lpstr>Изящная</vt:lpstr>
      <vt:lpstr>Изящная</vt:lpstr>
      <vt:lpstr>Изящная</vt:lpstr>
      <vt:lpstr>Изящная</vt:lpstr>
      <vt:lpstr>Изящная</vt:lpstr>
      <vt:lpstr>Изящная</vt:lpstr>
      <vt:lpstr>Изящная</vt:lpstr>
      <vt:lpstr>Microsoft Excel 97-2003 Worksheet</vt:lpstr>
      <vt:lpstr>Слайд 1</vt:lpstr>
      <vt:lpstr>Слайд 2</vt:lpstr>
      <vt:lpstr>Слайд 3</vt:lpstr>
      <vt:lpstr>Основные параметры решения  «О бюджете Быкановского сельсовета Обоянского района на 2018 год и плановый период 2019 и 2020 годов»</vt:lpstr>
      <vt:lpstr>Слайд 5</vt:lpstr>
      <vt:lpstr>Слайд 6</vt:lpstr>
      <vt:lpstr>Безвозмездные поступления в бюджет Быкановского сельсовета Обоянского района</vt:lpstr>
      <vt:lpstr>Динамика расходов бюджета Быкановского сельсовета Обоянского района  в 2018-2020 годах</vt:lpstr>
      <vt:lpstr>                  Расходы бюджета Быкановского сельсовета                             по разделам в 2018 – 2020 годах, тыс.рублей</vt:lpstr>
      <vt:lpstr>                  Расходы бюджета Быкановского сельсовета                   в рамках программ в 2018 – 2020 годах, тыс.рублей</vt:lpstr>
      <vt:lpstr>Слайд 11</vt:lpstr>
      <vt:lpstr>Слайд 12</vt:lpstr>
      <vt:lpstr>Динамика расходов бюджета  Быкановского сельсовета Обоянского района  на культуру</vt:lpstr>
      <vt:lpstr>Слайд 14</vt:lpstr>
    </vt:vector>
  </TitlesOfParts>
  <Company>зорино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Customer</cp:lastModifiedBy>
  <cp:revision>298</cp:revision>
  <cp:lastPrinted>2013-11-15T06:31:56Z</cp:lastPrinted>
  <dcterms:created xsi:type="dcterms:W3CDTF">2013-05-13T09:45:35Z</dcterms:created>
  <dcterms:modified xsi:type="dcterms:W3CDTF">2018-03-20T13:51:02Z</dcterms:modified>
</cp:coreProperties>
</file>