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4"/>
  </p:notesMasterIdLst>
  <p:sldIdLst>
    <p:sldId id="280" r:id="rId10"/>
    <p:sldId id="284" r:id="rId11"/>
    <p:sldId id="289" r:id="rId12"/>
    <p:sldId id="257" r:id="rId13"/>
    <p:sldId id="258" r:id="rId14"/>
    <p:sldId id="274" r:id="rId15"/>
    <p:sldId id="260" r:id="rId16"/>
    <p:sldId id="270" r:id="rId17"/>
    <p:sldId id="273" r:id="rId18"/>
    <p:sldId id="292" r:id="rId19"/>
    <p:sldId id="288" r:id="rId20"/>
    <p:sldId id="283" r:id="rId21"/>
    <p:sldId id="261" r:id="rId22"/>
    <p:sldId id="286" r:id="rId23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6" autoAdjust="0"/>
    <p:restoredTop sz="94676" autoAdjust="0"/>
  </p:normalViewPr>
  <p:slideViewPr>
    <p:cSldViewPr>
      <p:cViewPr varScale="1">
        <p:scale>
          <a:sx n="72" d="100"/>
          <a:sy n="72" d="100"/>
        </p:scale>
        <p:origin x="-17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188711" custScaleY="120164" custLinFactNeighborX="80996" custLinFactNeighborY="68679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36F362-3FD1-4B70-A765-DF85428EA2F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E8B130-F7DA-4AF0-994F-782EDBC5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37870-410A-423E-A10C-EF8AC0B9153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76687-C012-4282-A0D1-8F03AF182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933B-7C3E-4D47-8FE2-86DEFD03434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447D-5AF6-4904-8D1C-700615FE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F545-2BD8-49E7-B5C0-0A59E04C159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1062-D715-4564-A112-64AC2F488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C8CE-E929-46BF-AB23-21A713E36C4D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BEE7-773F-40F7-94B9-026147E1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C3F1A8C-86ED-4903-A81B-9EDA1FE9A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8749B3-5003-45A2-BD39-D0D09C5D9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7B23D9-D9E7-4E28-BFB1-E39814B370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679A37-F68E-4C1A-948E-F05791A05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A09FCB-BCB6-49F2-AFAA-4CA0118019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1EC57E-219A-44F3-8AF2-AE60DFD48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74F9D1-3E2D-4638-ADE0-2BD2FBA19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1C839A-669B-4B1F-BEDC-4B06065817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B5ED-E05E-44A3-91AB-5DC76FC0691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1056-3CF3-4B4D-A773-B386AD5E2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76F661-4192-4B84-A3C3-FA96B5C7B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916BCB-1196-46D7-A9B8-2A4B3DB57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D8E36D-58DF-4149-A222-79A4F2789D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8DFC012-A3F9-4C72-81CE-A8707C066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AF5735-E9ED-4D58-BEFB-692435108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34AB97-388E-462D-B09A-5FE0DA60C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7E2AE-643D-4C24-B983-53190FFF4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D59E08-CF43-448C-A88C-7F9F1B7A5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D9D902-463A-4146-B583-2B72AD05B1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87DE48-34BB-4A52-8204-3F474268C2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8D39-4606-4008-BB94-55BBE584739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54D5-8535-4AD1-8FFC-D2A12328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FF0E26-94BB-4F77-A281-19B7372A4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CB897-8D2F-4F38-80D9-14BA3B0C6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B5BDBC-B15B-4963-A7D0-FD5F7BD80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C80411-77CF-48F2-807C-FD51690FB8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1C3FA8-0AB5-4E02-90C9-9053B5124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975B68C-F00B-4530-8DCF-9CAD06D5D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884A4B-FF5B-4374-BEC8-0C3A831C0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15CF03-DC30-4414-A71E-DBBEBAFDC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7D69E1-CF0B-4C68-90CD-0D976052A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27DC18-E08B-44FF-B495-2A024734E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F75C-159E-4D76-B6EE-1A5920248CC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4A5D-85DA-4E9D-961F-D3B8BEEAF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A37E05-1F73-4ACA-9620-90932CFF4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E0B9A1-EE26-4BF6-9B90-37038760B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6E0B28-32D6-446F-B68D-8D0E74045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5E1E73-4B38-4097-AA27-09B771846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0F58F8-8427-43EC-A795-5B7FA6ECC4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10146B-8135-43A7-8C16-9CFC4EA16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8936FB-A120-48E9-9126-F05A6A4AB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62925A00-3CDA-418F-A676-5B5F39583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85D339-EBC4-40D9-A9C8-4CBEC41EB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DD6DAC-A475-43F8-9DAF-5555DF588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B72D-571D-4091-B0C0-66ABFE7964F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1FC1-4A78-4479-8BCF-4D5FD8E97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EAF967-D905-4E07-B5CE-03B1E863A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093006-0793-42F8-A38C-4D679664F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C105F9-C690-493F-8F44-3997FBB5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3EE48C-B0FD-4F4E-BEBA-A93C76934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5F3794-A481-4F08-967F-8FDA49409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8C4589-6AD5-495B-BBD5-0A48027BC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C7945C-DF11-40C5-8981-A45F8C31E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52AE6A-7088-4F06-A37F-539457DF71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E2C649-A602-4FF1-8D1F-951B67B69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D95F1A8-4FF2-443C-98C0-1E1934348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62A6-8F8B-4F15-8A2E-DA28B8AF343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FB75-6FE4-43A2-AC05-966C28A85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5D6204-B7F8-4402-A2D0-E71D581B2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1AEB9C-ACCC-47AF-AA34-8E723CE91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1FA28F-AFE7-4482-9F04-1E8FE21E59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882E27-9D8A-4F44-8030-CCF79C4D5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E37DAD-2BB6-4FE6-96A3-6F263D1C3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939BD5-CAFD-47B6-8E2E-78B4E6C08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69E7C5-E5D4-4FD5-BDC9-9C4BFA030F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02958398-9764-4204-A46F-E4B8C3037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87E153-DCA3-4B6F-8520-0C9C968D3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04A391-87F3-4486-A37C-D8DE58DA02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0272-B145-4ECF-B5BA-4A66A2FC558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F699-89B1-46FC-B8B5-ACCC1F8C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E7282-DD4F-4048-8F87-D3DF6690C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CA0227-EC30-43F5-97BF-21D98C7F19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B02EA-6C50-4391-927E-863854BFE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E97137-E6B1-41C1-8345-6C97AF0A9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CE3A60-0F80-4919-A545-4EFEB9711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CE6976-9510-438D-AD30-5E459035F6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454C7F-087A-4E56-8E08-24B3D49A7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CF0058-6DF0-4F80-BB39-4E435A20B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0736C2-BC85-45C1-A2C2-40FCB57D3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0B40453-5FE0-4076-99BF-FE292C9CA06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C366704-7BD4-4376-8D7C-7187E29A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50B7-AB31-4407-8897-410C2E9FC4E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DF4C-7DC8-40A0-B734-591714AB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FF69BC1-725C-4E8B-8CCD-0DD61F2B8E3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2CCB5E3-3568-4374-98F6-164F22E5E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094C00D-134A-493A-BAF7-82BFD4C76F1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00FF973-F19E-4D90-B8A6-E5B0B4165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C403910-7B1F-4DA1-AC68-796D1F2C54F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DA60475-F22A-4A27-BF03-5F6849A50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43B1D7C-0D8C-4253-95EE-543246CF97B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FB4904D-2A8B-4DA0-8929-A19F10D33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EE00F0C-2B2A-4CBF-8694-C2F85172A7D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8151282-65E2-46E5-848E-3799E367F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FF5C68D-BADA-419B-8713-D01BDDA13621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6BB1C2C-8176-4B02-8A10-1819DE41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28321E8-C147-4BBE-8AE4-D6C73E43870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5383BA0-E3B9-4B5F-8771-A3325AE87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E895FCA-A80D-4F93-B697-C9B5C261152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638845A-CEEE-485D-90EE-DE89107E3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10B58D7-359D-443C-986C-93361526B2C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BB8359B-FB6F-44D4-A6BF-9B7DC549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C5744648-0135-47DA-BAA2-90ABB0704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3A8A-1124-4D39-A177-5C886682338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5F03-6517-4E3A-8087-E0BDB87B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EDD87B-0711-4414-8070-5DA2E8D78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8F0140-8D54-47D2-9D10-3BC944A93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B2E23-AD21-4E35-B9B1-BA988CC1D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461D2-196E-4B86-B9EC-84EF80C2F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F5666-9080-4A0A-BF26-20CE18626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5FB3A-8F37-436B-A5F9-0B362690A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B5DF55-1732-4F46-AC17-E249CD7A2D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19B9C-2926-43AA-86FA-F32A3FDB0F0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FF94BC-EF55-4B4F-914B-722B31152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6AFDA51-C1C1-4FB7-8C62-B4F1C53F5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77D75C9-9998-403B-9099-D4729C677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67FC10F-A888-42B8-BC08-DDFAE132F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F1FD464-E5F5-46F9-AC5C-446D37D9F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3EA1C63-770B-4E67-AD05-9AEAE96F8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20.03.2018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4E3EB31-8401-472F-A3E1-7E0CE70CD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AD994-E014-4C80-9F7D-A586DB2CE63D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AF41F-995C-4550-ADDB-F6723D71B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24B42D-CC69-42CC-98A5-C3A03A03072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69ED65-EA72-46FB-B20B-75D8A8E9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oleObject" Target="../embeddings/Microsoft_Excel_97-2003_Worksheet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675"/>
            <a:ext cx="8713787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Быкановского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сельсовета Обоянского района Курской области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201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 и на период 201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и 201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годов</a:t>
            </a: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БЫКАНОВСКОГО СЕЛЬСОВЕТА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годах, тыс.рублей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58A59-E401-445C-BD81-F1279315C4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088" name="Group 64"/>
          <p:cNvGraphicFramePr>
            <a:graphicFrameLocks noGrp="1"/>
          </p:cNvGraphicFramePr>
          <p:nvPr/>
        </p:nvGraphicFramePr>
        <p:xfrm>
          <a:off x="755650" y="1700213"/>
          <a:ext cx="7600950" cy="3313112"/>
        </p:xfrm>
        <a:graphic>
          <a:graphicData uri="http://schemas.openxmlformats.org/drawingml/2006/table">
            <a:tbl>
              <a:tblPr/>
              <a:tblGrid>
                <a:gridCol w="4019550"/>
                <a:gridCol w="1160463"/>
                <a:gridCol w="1262062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Быкановского сельсовета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1081,5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«Развитие культуры муниципального образования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сельсовет»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муниципального образовария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в муниципальном образовании»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в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сельсовете Обоянского района курской области»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«Пожарная безопасность»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Быкановский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08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BF275-A8DF-472D-8308-1B82FEA2AA74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4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5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6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0057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</a:t>
            </a:r>
            <a:r>
              <a:rPr lang="ru-RU">
                <a:solidFill>
                  <a:schemeClr val="bg1"/>
                </a:solidFill>
              </a:rPr>
              <a:t>7</a:t>
            </a: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 год</a:t>
            </a:r>
          </a:p>
        </p:txBody>
      </p:sp>
      <p:sp>
        <p:nvSpPr>
          <p:cNvPr id="130058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</a:t>
            </a:r>
            <a:r>
              <a:rPr lang="ru-RU">
                <a:solidFill>
                  <a:schemeClr val="bg1"/>
                </a:solidFill>
              </a:rPr>
              <a:t>8</a:t>
            </a: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 год</a:t>
            </a:r>
          </a:p>
        </p:txBody>
      </p:sp>
      <p:sp>
        <p:nvSpPr>
          <p:cNvPr id="130059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</a:t>
            </a:r>
            <a:r>
              <a:rPr lang="ru-RU">
                <a:solidFill>
                  <a:schemeClr val="bg1"/>
                </a:solidFill>
              </a:rPr>
              <a:t>9</a:t>
            </a:r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62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17164,00</a:t>
            </a:r>
          </a:p>
        </p:txBody>
      </p:sp>
      <p:sp>
        <p:nvSpPr>
          <p:cNvPr id="130063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22151,00</a:t>
            </a:r>
          </a:p>
        </p:txBody>
      </p:sp>
      <p:sp>
        <p:nvSpPr>
          <p:cNvPr id="130064" name="Rectangle 25"/>
          <p:cNvSpPr>
            <a:spLocks noChangeArrowheads="1"/>
          </p:cNvSpPr>
          <p:nvPr/>
        </p:nvSpPr>
        <p:spPr bwMode="auto">
          <a:xfrm>
            <a:off x="7308850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24612,00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4B54B-915F-4803-A286-7B2624EEC7CC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4" name="AutoShape 6"/>
          <p:cNvSpPr>
            <a:spLocks noChangeArrowheads="1"/>
          </p:cNvSpPr>
          <p:nvPr/>
        </p:nvSpPr>
        <p:spPr bwMode="auto">
          <a:xfrm>
            <a:off x="250825" y="2420938"/>
            <a:ext cx="1871663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культуры </a:t>
            </a:r>
          </a:p>
          <a:p>
            <a:pPr algn="ctr"/>
            <a:endParaRPr lang="ru-RU" b="1"/>
          </a:p>
          <a:p>
            <a:pPr algn="ctr"/>
            <a:r>
              <a:rPr lang="ru-RU" sz="1200" b="1"/>
              <a:t>79,3%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339975" y="2420938"/>
            <a:ext cx="20161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муниципальной</a:t>
            </a:r>
          </a:p>
          <a:p>
            <a:pPr algn="ctr"/>
            <a:r>
              <a:rPr lang="ru-RU" sz="1200" b="1"/>
              <a:t>службы</a:t>
            </a:r>
          </a:p>
          <a:p>
            <a:pPr algn="ctr"/>
            <a:r>
              <a:rPr lang="ru-RU" sz="1200" b="1"/>
              <a:t> </a:t>
            </a:r>
            <a:r>
              <a:rPr lang="ru-RU" b="1"/>
              <a:t> </a:t>
            </a:r>
          </a:p>
          <a:p>
            <a:pPr algn="ctr"/>
            <a:r>
              <a:rPr lang="ru-RU" sz="1200" b="1"/>
              <a:t>0,2%</a:t>
            </a:r>
          </a:p>
        </p:txBody>
      </p:sp>
      <p:sp>
        <p:nvSpPr>
          <p:cNvPr id="131076" name="AutoShape 8"/>
          <p:cNvSpPr>
            <a:spLocks noChangeArrowheads="1"/>
          </p:cNvSpPr>
          <p:nvPr/>
        </p:nvSpPr>
        <p:spPr bwMode="auto">
          <a:xfrm>
            <a:off x="4643438" y="2349500"/>
            <a:ext cx="2305050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малого и среднего </a:t>
            </a:r>
          </a:p>
          <a:p>
            <a:pPr algn="ctr"/>
            <a:r>
              <a:rPr lang="ru-RU" sz="1200" b="1"/>
              <a:t>Предпринимательства</a:t>
            </a:r>
          </a:p>
          <a:p>
            <a:pPr algn="ctr"/>
            <a:r>
              <a:rPr lang="ru-RU" sz="1200" b="1"/>
              <a:t>0,1%</a:t>
            </a:r>
          </a:p>
        </p:txBody>
      </p:sp>
      <p:sp>
        <p:nvSpPr>
          <p:cNvPr id="131077" name="AutoShape 10"/>
          <p:cNvSpPr>
            <a:spLocks noChangeArrowheads="1"/>
          </p:cNvSpPr>
          <p:nvPr/>
        </p:nvSpPr>
        <p:spPr bwMode="auto">
          <a:xfrm>
            <a:off x="250825" y="4292600"/>
            <a:ext cx="1800225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Благоустройство</a:t>
            </a:r>
          </a:p>
          <a:p>
            <a:pPr algn="ctr"/>
            <a:r>
              <a:rPr lang="ru-RU" sz="1200" b="1"/>
              <a:t> территории </a:t>
            </a:r>
          </a:p>
          <a:p>
            <a:pPr algn="ctr"/>
            <a:r>
              <a:rPr lang="ru-RU" sz="1200" b="1"/>
              <a:t> 18,4%</a:t>
            </a:r>
          </a:p>
        </p:txBody>
      </p:sp>
      <p:sp>
        <p:nvSpPr>
          <p:cNvPr id="131078" name="AutoShape 11"/>
          <p:cNvSpPr>
            <a:spLocks noChangeArrowheads="1"/>
          </p:cNvSpPr>
          <p:nvPr/>
        </p:nvSpPr>
        <p:spPr bwMode="auto">
          <a:xfrm>
            <a:off x="2339975" y="4365625"/>
            <a:ext cx="1944688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Пожарная безопасность</a:t>
            </a:r>
          </a:p>
          <a:p>
            <a:pPr algn="ctr"/>
            <a:r>
              <a:rPr lang="ru-RU" sz="1200" b="1"/>
              <a:t>0,3%</a:t>
            </a:r>
          </a:p>
        </p:txBody>
      </p:sp>
      <p:sp>
        <p:nvSpPr>
          <p:cNvPr id="131079" name="AutoShape 14"/>
          <p:cNvSpPr>
            <a:spLocks noChangeArrowheads="1"/>
          </p:cNvSpPr>
          <p:nvPr/>
        </p:nvSpPr>
        <p:spPr bwMode="auto">
          <a:xfrm>
            <a:off x="4572000" y="4365625"/>
            <a:ext cx="2232025" cy="1041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</a:t>
            </a:r>
          </a:p>
          <a:p>
            <a:pPr algn="ctr"/>
            <a:r>
              <a:rPr lang="ru-RU" sz="1200" b="1"/>
              <a:t> физической культуры и </a:t>
            </a:r>
          </a:p>
          <a:p>
            <a:pPr algn="ctr"/>
            <a:r>
              <a:rPr lang="ru-RU" sz="1200" b="1"/>
              <a:t>спорта</a:t>
            </a:r>
          </a:p>
          <a:p>
            <a:pPr algn="ctr"/>
            <a:r>
              <a:rPr lang="ru-RU" sz="1200" b="1"/>
              <a:t>1,5%</a:t>
            </a:r>
            <a:r>
              <a:rPr lang="ru-RU" b="1"/>
              <a:t> </a:t>
            </a:r>
          </a:p>
        </p:txBody>
      </p:sp>
      <p:sp>
        <p:nvSpPr>
          <p:cNvPr id="131080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Доля муниципальных программ в общем объеме расходов,</a:t>
            </a:r>
          </a:p>
          <a:p>
            <a:pPr algn="ctr"/>
            <a:r>
              <a:rPr lang="ru-RU" b="1"/>
              <a:t>запланированных на реализацию муниципальных программ</a:t>
            </a:r>
          </a:p>
          <a:p>
            <a:pPr algn="ctr"/>
            <a:r>
              <a:rPr lang="ru-RU" b="1"/>
              <a:t>Быкановского сельсовета в 2017 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413" y="620713"/>
            <a:ext cx="8362951" cy="11525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Быкановского</a:t>
            </a: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сельсовета Обоянского района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147" name="Object 3"/>
          <p:cNvGraphicFramePr>
            <a:graphicFrameLocks noGrp="1"/>
          </p:cNvGraphicFramePr>
          <p:nvPr>
            <p:ph idx="1"/>
          </p:nvPr>
        </p:nvGraphicFramePr>
        <p:xfrm>
          <a:off x="33338" y="2081213"/>
          <a:ext cx="7385050" cy="4729162"/>
        </p:xfrm>
        <a:graphic>
          <a:graphicData uri="http://schemas.openxmlformats.org/presentationml/2006/ole">
            <p:oleObj spid="_x0000_s134147" name="Лист" r:id="rId3" imgW="7467705" imgH="4781446" progId="Excel.Sheet.8">
              <p:embed/>
            </p:oleObj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4153D-063E-44A2-8034-653C6C80CE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2D7FB-27B9-4623-BEFC-8FBEBFB76C0B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32101" name="Object 5"/>
          <p:cNvGraphicFramePr>
            <a:graphicFrameLocks/>
          </p:cNvGraphicFramePr>
          <p:nvPr/>
        </p:nvGraphicFramePr>
        <p:xfrm>
          <a:off x="365125" y="1916113"/>
          <a:ext cx="8874125" cy="6069012"/>
        </p:xfrm>
        <a:graphic>
          <a:graphicData uri="http://schemas.openxmlformats.org/presentationml/2006/ole">
            <p:oleObj spid="_x0000_s132101" name="Лист" r:id="rId4" imgW="8763029" imgH="6000774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08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/>
              <a:t>программ в 2017-2019 годах</a:t>
            </a:r>
          </a:p>
        </p:txBody>
      </p:sp>
      <p:pic>
        <p:nvPicPr>
          <p:cNvPr id="132109" name="Picture 16" descr="1390316433_g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034C2-CB99-4F2C-9CA3-A87B11075942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4292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0598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Муниципальные программы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</a:t>
            </a:r>
          </a:p>
        </p:txBody>
      </p:sp>
      <p:sp>
        <p:nvSpPr>
          <p:cNvPr id="110599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</a:rPr>
              <a:t> 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сельсовета на 201</a:t>
            </a:r>
            <a:r>
              <a:rPr lang="ru-RU" sz="1600">
                <a:solidFill>
                  <a:srgbClr val="FFFFFF"/>
                </a:solidFill>
              </a:rPr>
              <a:t>7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-201</a:t>
            </a:r>
            <a:r>
              <a:rPr lang="ru-RU" sz="1600">
                <a:solidFill>
                  <a:srgbClr val="FFFFFF"/>
                </a:solidFill>
              </a:rPr>
              <a:t>9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годы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(Постановление Администрации </a:t>
            </a:r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</a:rPr>
              <a:t> сельсовета 14.11.2016 №103</a:t>
            </a:r>
          </a:p>
          <a:p>
            <a:pPr algn="ctr"/>
            <a:endParaRPr lang="ru-RU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0600" name="TextBox 15"/>
          <p:cNvSpPr txBox="1">
            <a:spLocks noChangeArrowheads="1"/>
          </p:cNvSpPr>
          <p:nvPr/>
        </p:nvSpPr>
        <p:spPr bwMode="auto">
          <a:xfrm>
            <a:off x="319088" y="766763"/>
            <a:ext cx="2609850" cy="1314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Бюджетное послание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Президента РФ от 03 июля 2014 года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«О бюджетной политике в 2015-2017 годах»</a:t>
            </a:r>
          </a:p>
        </p:txBody>
      </p:sp>
      <p:sp>
        <p:nvSpPr>
          <p:cNvPr id="110601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проекта бюджета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Обоянского района на 201</a:t>
            </a:r>
            <a:r>
              <a:rPr lang="ru-RU" sz="1600">
                <a:solidFill>
                  <a:srgbClr val="FFFFFF"/>
                </a:solidFill>
              </a:rPr>
              <a:t>7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 и плановый период 201</a:t>
            </a:r>
            <a:r>
              <a:rPr lang="ru-RU" sz="1600">
                <a:solidFill>
                  <a:srgbClr val="FFFFFF"/>
                </a:solidFill>
              </a:rPr>
              <a:t>8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и 201</a:t>
            </a:r>
            <a:r>
              <a:rPr lang="ru-RU" sz="1600">
                <a:solidFill>
                  <a:srgbClr val="FFFFFF"/>
                </a:solidFill>
              </a:rPr>
              <a:t>9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5" y="549275"/>
            <a:ext cx="2381250" cy="2409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0603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</a:t>
            </a:r>
            <a:r>
              <a:rPr lang="ru-RU" sz="1600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 на 201</a:t>
            </a:r>
            <a:r>
              <a:rPr lang="ru-RU" sz="1600">
                <a:solidFill>
                  <a:srgbClr val="FFFFFF"/>
                </a:solidFill>
              </a:rPr>
              <a:t>7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-201</a:t>
            </a:r>
            <a:r>
              <a:rPr lang="ru-RU" sz="1600">
                <a:solidFill>
                  <a:srgbClr val="FFFFFF"/>
                </a:solidFill>
              </a:rPr>
              <a:t>9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годы (Постановление Администрации </a:t>
            </a:r>
            <a:r>
              <a:rPr lang="ru-RU">
                <a:solidFill>
                  <a:srgbClr val="FFFFFF"/>
                </a:solidFill>
              </a:rPr>
              <a:t>Быкановского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сельсовета </a:t>
            </a:r>
            <a:r>
              <a:rPr lang="ru-RU" sz="1600">
                <a:solidFill>
                  <a:srgbClr val="FFFFFF"/>
                </a:solidFill>
              </a:rPr>
              <a:t>14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.1</a:t>
            </a:r>
            <a:r>
              <a:rPr lang="ru-RU" sz="1600">
                <a:solidFill>
                  <a:srgbClr val="FFFFFF"/>
                </a:solidFill>
              </a:rPr>
              <a:t>1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.201</a:t>
            </a:r>
            <a:r>
              <a:rPr lang="ru-RU" sz="1600">
                <a:solidFill>
                  <a:srgbClr val="FFFFFF"/>
                </a:solidFill>
              </a:rPr>
              <a:t>6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 №</a:t>
            </a:r>
            <a:r>
              <a:rPr lang="ru-RU" sz="160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516313" y="3013075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333FA-3950-424C-92EC-5297A5223D66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1618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БЮДЖЕТ НА 2017 ГОД И ПЛАНОВЫЙ ПЕРИОД 2018 И 2019 ГОДОВ </a:t>
            </a:r>
          </a:p>
          <a:p>
            <a:pPr algn="ctr"/>
            <a:r>
              <a:rPr lang="ru-RU" b="1"/>
              <a:t>НАПРАВЛЕН НА РЕШЕНИЕ СЛЕДУЮЩИХ КЛЮЧЕВЫХ ЗАДАЧ:</a:t>
            </a:r>
          </a:p>
        </p:txBody>
      </p:sp>
      <p:grpSp>
        <p:nvGrpSpPr>
          <p:cNvPr id="111619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11632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3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/>
                <a:t>гарантированного исполнения действующих и принимаемых расходных обязательств</a:t>
              </a:r>
              <a:r>
                <a:rPr lang="ru-RU"/>
                <a:t> </a:t>
              </a:r>
            </a:p>
          </p:txBody>
        </p:sp>
      </p:grpSp>
      <p:grpSp>
        <p:nvGrpSpPr>
          <p:cNvPr id="111620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1630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1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1621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1628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9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Быкановского сельсовета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1622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1626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7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11623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1624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5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Обоянского района на 201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 и плановый период 201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201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годов»</a:t>
            </a:r>
          </a:p>
        </p:txBody>
      </p:sp>
      <p:graphicFrame>
        <p:nvGraphicFramePr>
          <p:cNvPr id="112693" name="Group 53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8001000" cy="4178300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2468,1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1978,7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1979,7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-1018,3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0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0116D-7146-4C49-8F7E-524DAD58CC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9125" y="1989138"/>
          <a:ext cx="8347075" cy="4706937"/>
        </p:xfrm>
        <a:graphic>
          <a:graphicData uri="http://schemas.openxmlformats.org/presentationml/2006/ole">
            <p:oleObj spid="_x0000_s122883" name="Лист" r:id="rId4" imgW="8343738" imgH="4705214" progId="Excel.Shee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50D35-1C73-4423-B5A1-076A6AE200F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19475" y="35734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2468,1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3192,2</a:t>
            </a:r>
          </a:p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2888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2289,8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2290,5</a:t>
            </a:r>
          </a:p>
        </p:txBody>
      </p:sp>
      <p:sp>
        <p:nvSpPr>
          <p:cNvPr id="122890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Быкановского сельсовета Обоянского 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327FD-A275-41CC-8E77-6EB1ADAB35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124931" name="Object 3"/>
          <p:cNvGraphicFramePr>
            <a:graphicFrameLocks noGrp="1"/>
          </p:cNvGraphicFramePr>
          <p:nvPr>
            <p:ph type="chart" idx="1"/>
          </p:nvPr>
        </p:nvGraphicFramePr>
        <p:xfrm>
          <a:off x="920750" y="1196975"/>
          <a:ext cx="7205663" cy="4648200"/>
        </p:xfrm>
        <a:graphic>
          <a:graphicData uri="http://schemas.openxmlformats.org/presentationml/2006/ole">
            <p:oleObj spid="_x0000_s124931" name="Лист" r:id="rId3" imgW="8534465" imgH="5505266" progId="Excel.Sheet.8">
              <p:embed/>
            </p:oleObj>
          </a:graphicData>
        </a:graphic>
      </p:graphicFrame>
      <p:pic>
        <p:nvPicPr>
          <p:cNvPr id="124933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graphicFrame>
        <p:nvGraphicFramePr>
          <p:cNvPr id="125957" name="Object 5"/>
          <p:cNvGraphicFramePr>
            <a:graphicFrameLocks noGrp="1"/>
          </p:cNvGraphicFramePr>
          <p:nvPr>
            <p:ph idx="1"/>
          </p:nvPr>
        </p:nvGraphicFramePr>
        <p:xfrm>
          <a:off x="107950" y="2339975"/>
          <a:ext cx="7958138" cy="4518025"/>
        </p:xfrm>
        <a:graphic>
          <a:graphicData uri="http://schemas.openxmlformats.org/presentationml/2006/ole">
            <p:oleObj spid="_x0000_s125957" name="Лист" r:id="rId3" imgW="8086603" imgH="4590866" progId="Excel.Shee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60CF2-2BE8-487A-98B4-6BB2DA2760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Обоянс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ого района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годах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26979" name="Object 3"/>
          <p:cNvGraphicFramePr>
            <a:graphicFrameLocks noGrp="1"/>
          </p:cNvGraphicFramePr>
          <p:nvPr>
            <p:ph idx="1"/>
          </p:nvPr>
        </p:nvGraphicFramePr>
        <p:xfrm>
          <a:off x="1004888" y="1878013"/>
          <a:ext cx="6510337" cy="4329112"/>
        </p:xfrm>
        <a:graphic>
          <a:graphicData uri="http://schemas.openxmlformats.org/presentationml/2006/ole">
            <p:oleObj spid="_x0000_s126979" name="Лист" r:id="rId3" imgW="9181934" imgH="6105497" progId="Excel.Sheet.8">
              <p:embed/>
            </p:oleObj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0C1F8-09AB-42C9-9155-5B8B91515E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Быкановского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201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годах, тыс.рублей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6EF657-58E4-40BA-964C-6D29FD6B86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79" name="Group 79"/>
          <p:cNvGraphicFramePr>
            <a:graphicFrameLocks noGrp="1"/>
          </p:cNvGraphicFramePr>
          <p:nvPr/>
        </p:nvGraphicFramePr>
        <p:xfrm>
          <a:off x="1331913" y="1628775"/>
          <a:ext cx="6696075" cy="379888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Наименование  расходов  Зоринского сельсовета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3593,2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77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536</Words>
  <Application>Microsoft Office PowerPoint</Application>
  <PresentationFormat>On-screen Show (4:3)</PresentationFormat>
  <Paragraphs>212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19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Microsoft Excel 97-2003 Worksheet</vt:lpstr>
      <vt:lpstr>Слайд 1</vt:lpstr>
      <vt:lpstr>Слайд 2</vt:lpstr>
      <vt:lpstr>Слайд 3</vt:lpstr>
      <vt:lpstr>Основные параметры решения  «О бюджете Быкановского сельсовета Обоянского района на 2017 год и плановый период 2018 и 2019 годов»</vt:lpstr>
      <vt:lpstr>Слайд 5</vt:lpstr>
      <vt:lpstr>Слайд 6</vt:lpstr>
      <vt:lpstr>Безвозмездные поступления в бюджет Быкановского сельсовета Обоянского района</vt:lpstr>
      <vt:lpstr>Динамика расходов бюджета Быкановского сельсовета Обоянского района  в 2017-2019 годах</vt:lpstr>
      <vt:lpstr>                  Расходы бюджета Быкановского сельсовета                             по разделам в 2017 – 2019 годах, тыс.рублей</vt:lpstr>
      <vt:lpstr>                  Расходы бюджета Быкановского сельсовета                   в рамках программ в 2017 – 2019 годах, тыс.рублей</vt:lpstr>
      <vt:lpstr>Слайд 11</vt:lpstr>
      <vt:lpstr>Слайд 12</vt:lpstr>
      <vt:lpstr>Динамика расходов бюджета  Быкановского сельсовета Обоянского района  на культуру</vt:lpstr>
      <vt:lpstr>Слайд 14</vt:lpstr>
    </vt:vector>
  </TitlesOfParts>
  <Company>зорино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297</cp:revision>
  <cp:lastPrinted>2013-11-15T06:31:56Z</cp:lastPrinted>
  <dcterms:created xsi:type="dcterms:W3CDTF">2013-05-13T09:45:35Z</dcterms:created>
  <dcterms:modified xsi:type="dcterms:W3CDTF">2018-03-20T07:20:30Z</dcterms:modified>
</cp:coreProperties>
</file>